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91" r:id="rId3"/>
    <p:sldId id="287" r:id="rId4"/>
    <p:sldId id="289" r:id="rId5"/>
    <p:sldId id="257" r:id="rId6"/>
    <p:sldId id="292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90" r:id="rId25"/>
    <p:sldId id="275" r:id="rId26"/>
    <p:sldId id="276" r:id="rId27"/>
    <p:sldId id="293" r:id="rId28"/>
    <p:sldId id="294" r:id="rId29"/>
    <p:sldId id="295" r:id="rId30"/>
    <p:sldId id="296" r:id="rId31"/>
    <p:sldId id="297" r:id="rId32"/>
    <p:sldId id="277" r:id="rId33"/>
    <p:sldId id="278" r:id="rId34"/>
    <p:sldId id="279" r:id="rId35"/>
    <p:sldId id="280" r:id="rId36"/>
    <p:sldId id="281" r:id="rId37"/>
    <p:sldId id="283" r:id="rId38"/>
    <p:sldId id="298" r:id="rId39"/>
    <p:sldId id="284" r:id="rId40"/>
    <p:sldId id="285" r:id="rId41"/>
    <p:sldId id="286" r:id="rId42"/>
    <p:sldId id="300" r:id="rId43"/>
    <p:sldId id="288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54" autoAdjust="0"/>
    <p:restoredTop sz="94598" autoAdjust="0"/>
  </p:normalViewPr>
  <p:slideViewPr>
    <p:cSldViewPr snapToGrid="0">
      <p:cViewPr varScale="1">
        <p:scale>
          <a:sx n="80" d="100"/>
          <a:sy n="80" d="100"/>
        </p:scale>
        <p:origin x="123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customXml" Target="../customXml/item4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05T14:25:23.75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717 79,'-12'0,"0"2,0-1,-19 7,-22 3,22-6,1 1,-1 2,2 2,-51 21,53-16,1 0,0 1,1 2,-44 40,-5 4,57-49,0 0,2 1,0 1,-23 27,32-34,1 1,0-1,0 1,1 0,0 0,0 0,1 1,0-1,1 1,0 0,1 0,-1 10,1-6,2 1,0-1,0 0,1 0,1 0,0-1,8 23,-7-28,0 0,0 1,1-2,0 1,0 0,1-1,0 0,0 0,0-1,1 0,0 0,15 9,-9-8,0-1,0 0,1-1,-1 0,25 4,74 6,-94-13,1 1,1-2,0-1,-1 0,1-1,31-7,-39 5,0 0,0-1,-1-1,1 0,-1 0,0-1,0-1,-1 0,19-16,32-36,-28 27,69-53,-94 80,0-1,-1 0,0-1,0 1,-1-1,1-1,-2 1,1-1,-1 0,0 0,-1 0,1-1,-2 0,1 0,-1 0,-1 0,0 0,0-1,-1 1,0-1,0-13,-1 10,1-14,-2 0,-6-42,5 60,0 1,0-1,-1 1,0 0,-1 0,0 0,0 0,0 0,-1 1,-1 0,-10-12,5 9,-1 0,-1 2,1-1,-1 2,0-1,-1 2,-21-8,-14-7,42 16,0 0,1 0,0 0,0-1,0 1,1-1,-1-1,-7-13,7 12,-5-7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05T14:25:48.96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05T14:25:50.76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05T14:25:51.10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05T14:25:52.17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05T14:25:52.52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05T14:25:53.22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05T14:25:55.05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05T14:25:55.83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1,'5'0,"4"0,2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C521F-B4E5-4318-846B-C242CB1BBFB5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E90E6-A739-4F35-81A8-A0F018064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12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7E90E6-A739-4F35-81A8-A0F0180649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70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A10D6-64E5-4359-A292-370A6B77D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A9E43A-E563-47D1-8533-4D64A31848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408B9-DDE9-40A5-8811-31529A437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39D1-4190-48FF-B403-CBF6AAE41259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56CB5-B8DB-4857-B347-844C51C5F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00947-ACF4-4E73-9288-4B01D789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6896-7635-498E-9B10-D82013D6B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23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A30D3-2EF9-49AF-B2A7-5D5AC4F48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3546E3-2356-4B26-A72A-26C97EDFE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BCD3A-5505-4B40-B0EE-E933E3703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39D1-4190-48FF-B403-CBF6AAE41259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FAFB0-7487-4275-AC0E-B9455FD94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15924-AAC7-436A-8FCA-706A52D0A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6896-7635-498E-9B10-D82013D6B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35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2F32CA-4B2A-4A9B-8774-D6ED0B5C91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5E8809-8603-48B4-813A-2F49D8C709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CBF7A-D612-460A-AFAB-68710C98C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39D1-4190-48FF-B403-CBF6AAE41259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BB106-C661-48F4-84CB-41E3C6E36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89FE0-3B40-4685-858E-C5E198FA1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6896-7635-498E-9B10-D82013D6B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8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3DE61-B8E7-4A7A-BB78-2945BFA05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E958-6F14-4599-AE74-E73E40F15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2A815-E130-4728-8255-0EF7A6AD0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39D1-4190-48FF-B403-CBF6AAE41259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F7AA1-DA6A-48D9-A530-6C74E3DA6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4D307-EFD8-46C2-8335-2AD4BC96E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6896-7635-498E-9B10-D82013D6B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7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97328-0CE2-4F0E-86A4-54AA552C0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D20515-6DC8-4ADE-8FF5-CF75C386ED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A6862-68EF-4B1A-927C-B3391E2E8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39D1-4190-48FF-B403-CBF6AAE41259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6B60F-FA48-4EF3-A440-70B6A1CB2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9B2DB-1F82-4879-97DC-0F85CF47D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6896-7635-498E-9B10-D82013D6B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906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74059-8A68-4E3B-9086-2F7DB6FD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B49F2-41A4-4A4E-8C65-CCB88F743D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0D86FF-F800-43C7-A59D-090959279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60928D-B499-4F7A-B590-5DC49A170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39D1-4190-48FF-B403-CBF6AAE41259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3FFAD4-2A69-483F-8F4C-0D45A3A12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B9F597-019F-40C2-9219-C67971D91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6896-7635-498E-9B10-D82013D6B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73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77177-BB16-41E0-8BE4-2B9917E60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B2A02-64FB-4DBF-B99A-259C2571A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22657A-375F-470E-9004-DD5B875130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17CB87-C9FA-483C-BC6E-2E03521B57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398FE6-A626-421C-AAAC-F57B24C90D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A33BEE-DC4F-4E4C-B68B-AED14C119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39D1-4190-48FF-B403-CBF6AAE41259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6EDF7E-C803-4358-BE22-08F5CAE80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F7A325-CF5D-4C1F-975E-53AD957F3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6896-7635-498E-9B10-D82013D6B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561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7F13C-F17D-4069-96B2-B6DE7A382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429B90-E646-46A4-A44A-F8BBCF803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39D1-4190-48FF-B403-CBF6AAE41259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12D64E-38DE-4271-99B1-E37E33332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C6612F-ADAB-4982-B2B2-97AD70634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6896-7635-498E-9B10-D82013D6B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14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408C01-5AB5-4065-BC63-8BF1AA5B5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39D1-4190-48FF-B403-CBF6AAE41259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A1D1EA-565F-47DE-A41B-B43A944D0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1D3085-88C9-4ACE-8A4C-3C033BCF3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6896-7635-498E-9B10-D82013D6B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77F9C-74F0-4183-BC36-9213BE610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5BC64-2C34-4B5E-AD7A-4ED7859BC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5D4399-7D8A-4B76-B281-AE131FAC0C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EC93F4-108F-48FA-B8A6-B16BBCBB8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39D1-4190-48FF-B403-CBF6AAE41259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A4AB8-9249-48C5-883A-757CB4B0E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5D520D-ACA7-4715-9A57-FC5FCE3C1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6896-7635-498E-9B10-D82013D6B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4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8858B-A419-4591-A476-AF6067D5D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73D075-46F2-4A7B-A637-534EF55EDA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F2B9F3-3F23-41AA-A735-8B433F1E6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CBFC73-6763-44AC-B094-978A2E0CA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39D1-4190-48FF-B403-CBF6AAE41259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179057-6E68-4756-A628-94FDAC9FF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174D67-2961-4E46-B0AC-521C5BDFF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6896-7635-498E-9B10-D82013D6B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7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D77D4D-93A4-4962-8CE4-3337845F9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01200-EB82-4C0B-BA39-2EA433D7A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5FC4B-6309-4BFB-9CA9-6C88B9A20A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539D1-4190-48FF-B403-CBF6AAE41259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B081C-7C53-4F2A-BE7A-6FD52AB55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3E338-278C-4511-99EB-951D9E258E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B6896-7635-498E-9B10-D82013D6B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6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customXml" Target="../ink/ink2.xml"/><Relationship Id="rId7" Type="http://schemas.openxmlformats.org/officeDocument/2006/relationships/customXml" Target="../ink/ink5.xml"/><Relationship Id="rId12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1" Type="http://schemas.openxmlformats.org/officeDocument/2006/relationships/customXml" Target="../ink/ink9.xml"/><Relationship Id="rId5" Type="http://schemas.openxmlformats.org/officeDocument/2006/relationships/customXml" Target="../ink/ink3.xml"/><Relationship Id="rId10" Type="http://schemas.openxmlformats.org/officeDocument/2006/relationships/customXml" Target="../ink/ink8.xml"/><Relationship Id="rId4" Type="http://schemas.openxmlformats.org/officeDocument/2006/relationships/image" Target="../media/image5.png"/><Relationship Id="rId9" Type="http://schemas.openxmlformats.org/officeDocument/2006/relationships/customXml" Target="../ink/ink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B4003-3D19-4B4F-87DB-354D63FDAB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Utilities Unit Cookbook Cost Estimating Refresher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689C5F-B8B2-4AA6-A95B-3D2F7EC550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06838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dirty="0"/>
              <a:t>May 6</a:t>
            </a:r>
            <a:r>
              <a:rPr lang="en-US" sz="4000" baseline="30000" dirty="0"/>
              <a:t>th</a:t>
            </a:r>
            <a:r>
              <a:rPr lang="en-US" sz="4000" dirty="0"/>
              <a:t>, 2021 </a:t>
            </a:r>
          </a:p>
        </p:txBody>
      </p:sp>
    </p:spTree>
    <p:extLst>
      <p:ext uri="{BB962C8B-B14F-4D97-AF65-F5344CB8AC3E}">
        <p14:creationId xmlns:p14="http://schemas.microsoft.com/office/powerpoint/2010/main" val="820645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EB61D-1200-4F06-A59D-3CB6E9536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835"/>
            <a:ext cx="10515600" cy="35350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b="1" u="sng" dirty="0">
                <a:highlight>
                  <a:srgbClr val="00FFFF"/>
                </a:highlight>
              </a:rPr>
              <a:t>Utility Description Tab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398FAE6-5002-474E-9B0D-9371C9ED6D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37" y="471340"/>
            <a:ext cx="11764652" cy="626882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CF1ADA-A947-4914-B288-E65766203E3F}"/>
              </a:ext>
            </a:extLst>
          </p:cNvPr>
          <p:cNvSpPr txBox="1"/>
          <p:nvPr/>
        </p:nvSpPr>
        <p:spPr>
          <a:xfrm>
            <a:off x="1329180" y="3221172"/>
            <a:ext cx="64102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Utility Description Tab is not needed to produce final estimate deliverable</a:t>
            </a:r>
          </a:p>
        </p:txBody>
      </p:sp>
    </p:spTree>
    <p:extLst>
      <p:ext uri="{BB962C8B-B14F-4D97-AF65-F5344CB8AC3E}">
        <p14:creationId xmlns:p14="http://schemas.microsoft.com/office/powerpoint/2010/main" val="340932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D8F89-ABDD-431C-AE19-A291192C4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748"/>
            <a:ext cx="10515600" cy="28532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b="1" u="sng" dirty="0"/>
              <a:t>Power Tab</a:t>
            </a:r>
          </a:p>
        </p:txBody>
      </p:sp>
      <p:pic>
        <p:nvPicPr>
          <p:cNvPr id="5" name="Content Placeholder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907E9EE6-D242-44EB-8583-B344D36416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54" y="377071"/>
            <a:ext cx="11708091" cy="6231118"/>
          </a:xfrm>
          <a:noFill/>
          <a:ln w="19050">
            <a:solidFill>
              <a:schemeClr val="tx1"/>
            </a:solidFill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014CCB9-F132-4960-A65A-DFA181B1E08B}"/>
              </a:ext>
            </a:extLst>
          </p:cNvPr>
          <p:cNvSpPr/>
          <p:nvPr/>
        </p:nvSpPr>
        <p:spPr>
          <a:xfrm>
            <a:off x="744718" y="1725105"/>
            <a:ext cx="7107811" cy="52790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FF1D140B-6C79-4385-AF55-6D413E6976F6}"/>
              </a:ext>
            </a:extLst>
          </p:cNvPr>
          <p:cNvSpPr/>
          <p:nvPr/>
        </p:nvSpPr>
        <p:spPr>
          <a:xfrm rot="5400000">
            <a:off x="8016574" y="1637286"/>
            <a:ext cx="268154" cy="529651"/>
          </a:xfrm>
          <a:prstGeom prst="downArrow">
            <a:avLst/>
          </a:prstGeom>
          <a:solidFill>
            <a:srgbClr val="FF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4C2946-9E88-4142-80A0-9211AA19060B}"/>
              </a:ext>
            </a:extLst>
          </p:cNvPr>
          <p:cNvSpPr txBox="1"/>
          <p:nvPr/>
        </p:nvSpPr>
        <p:spPr>
          <a:xfrm>
            <a:off x="8448773" y="1725105"/>
            <a:ext cx="2905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Automatically Populated from Project Data Tab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027114-A4F7-4FFA-ACA6-21D930D8A9D7}"/>
              </a:ext>
            </a:extLst>
          </p:cNvPr>
          <p:cNvSpPr/>
          <p:nvPr/>
        </p:nvSpPr>
        <p:spPr>
          <a:xfrm>
            <a:off x="6096000" y="2253006"/>
            <a:ext cx="851555" cy="313912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C2DAB414-810D-4AA8-A8D8-BDDE5ED9838E}"/>
              </a:ext>
            </a:extLst>
          </p:cNvPr>
          <p:cNvSpPr/>
          <p:nvPr/>
        </p:nvSpPr>
        <p:spPr>
          <a:xfrm rot="5400000">
            <a:off x="7078303" y="2677911"/>
            <a:ext cx="268154" cy="529651"/>
          </a:xfrm>
          <a:prstGeom prst="downArrow">
            <a:avLst/>
          </a:prstGeom>
          <a:solidFill>
            <a:srgbClr val="FF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968980-543D-42CC-983E-966F62166670}"/>
              </a:ext>
            </a:extLst>
          </p:cNvPr>
          <p:cNvSpPr txBox="1"/>
          <p:nvPr/>
        </p:nvSpPr>
        <p:spPr>
          <a:xfrm>
            <a:off x="7400041" y="2753648"/>
            <a:ext cx="3737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Make sure  </a:t>
            </a:r>
            <a:r>
              <a:rPr lang="en-US" dirty="0">
                <a:highlight>
                  <a:srgbClr val="FFFF00"/>
                </a:highlight>
              </a:rPr>
              <a:t>“</a:t>
            </a:r>
            <a:r>
              <a:rPr lang="en-US" dirty="0" err="1">
                <a:highlight>
                  <a:srgbClr val="FFFF00"/>
                </a:highlight>
              </a:rPr>
              <a:t>Reloc</a:t>
            </a:r>
            <a:r>
              <a:rPr lang="en-US" dirty="0">
                <a:highlight>
                  <a:srgbClr val="FFFF00"/>
                </a:highlight>
              </a:rPr>
              <a:t>.”  </a:t>
            </a:r>
            <a:r>
              <a:rPr lang="en-US" dirty="0"/>
              <a:t>is selected for all power items</a:t>
            </a:r>
          </a:p>
        </p:txBody>
      </p:sp>
    </p:spTree>
    <p:extLst>
      <p:ext uri="{BB962C8B-B14F-4D97-AF65-F5344CB8AC3E}">
        <p14:creationId xmlns:p14="http://schemas.microsoft.com/office/powerpoint/2010/main" val="145907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  <p:bldP spid="1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697A6-48C7-4BA6-A45E-488D692FB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201"/>
            <a:ext cx="10515600" cy="426727"/>
          </a:xfrm>
        </p:spPr>
        <p:txBody>
          <a:bodyPr>
            <a:normAutofit/>
          </a:bodyPr>
          <a:lstStyle/>
          <a:p>
            <a:pPr algn="ctr"/>
            <a:r>
              <a:rPr lang="en-US" sz="2000" b="1" u="sng" dirty="0">
                <a:highlight>
                  <a:srgbClr val="00FFFF"/>
                </a:highlight>
              </a:rPr>
              <a:t>Power Tab 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BD19885-B550-4A8E-96A9-8693C449BF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27" y="501928"/>
            <a:ext cx="11745798" cy="6264110"/>
          </a:xfr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62A569E9-8168-4B94-A7ED-C1D8CE3068F4}"/>
              </a:ext>
            </a:extLst>
          </p:cNvPr>
          <p:cNvSpPr/>
          <p:nvPr/>
        </p:nvSpPr>
        <p:spPr>
          <a:xfrm rot="11479149">
            <a:off x="4241017" y="3520677"/>
            <a:ext cx="2082306" cy="2367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921E67-AAF3-445E-BA15-EF72C38C0511}"/>
              </a:ext>
            </a:extLst>
          </p:cNvPr>
          <p:cNvSpPr txBox="1"/>
          <p:nvPr/>
        </p:nvSpPr>
        <p:spPr>
          <a:xfrm>
            <a:off x="6319101" y="3639072"/>
            <a:ext cx="5228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Pre-Populated “Power Pole Description” and “Cost Per Pole” Data.  This can be used if you want to use it.</a:t>
            </a:r>
          </a:p>
        </p:txBody>
      </p:sp>
    </p:spTree>
    <p:extLst>
      <p:ext uri="{BB962C8B-B14F-4D97-AF65-F5344CB8AC3E}">
        <p14:creationId xmlns:p14="http://schemas.microsoft.com/office/powerpoint/2010/main" val="376487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8D7DB-6BA8-4784-B1CC-9EBC7690F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257"/>
            <a:ext cx="10515600" cy="28280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b="1" u="sng" dirty="0">
                <a:highlight>
                  <a:srgbClr val="00FFFF"/>
                </a:highlight>
              </a:rPr>
              <a:t>Power Tab </a:t>
            </a:r>
          </a:p>
        </p:txBody>
      </p:sp>
      <p:pic>
        <p:nvPicPr>
          <p:cNvPr id="5" name="Content Placeholder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4C22043C-278E-47CD-A53A-5B0500D84D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75" y="730308"/>
            <a:ext cx="11764650" cy="6150989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EC2C207-4564-4F71-A8C8-E54D91A22C0D}"/>
              </a:ext>
            </a:extLst>
          </p:cNvPr>
          <p:cNvSpPr/>
          <p:nvPr/>
        </p:nvSpPr>
        <p:spPr>
          <a:xfrm>
            <a:off x="703868" y="4814739"/>
            <a:ext cx="2351988" cy="3016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354D987-AD4C-4B0E-BC42-A72F9064D376}"/>
              </a:ext>
            </a:extLst>
          </p:cNvPr>
          <p:cNvSpPr/>
          <p:nvPr/>
        </p:nvSpPr>
        <p:spPr>
          <a:xfrm>
            <a:off x="4732256" y="2887744"/>
            <a:ext cx="652021" cy="1853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CB27B4B-9A5F-4877-9A67-0CD9F4C58F3A}"/>
              </a:ext>
            </a:extLst>
          </p:cNvPr>
          <p:cNvSpPr/>
          <p:nvPr/>
        </p:nvSpPr>
        <p:spPr>
          <a:xfrm>
            <a:off x="838200" y="2837466"/>
            <a:ext cx="1894788" cy="3016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024A8C3-9FDB-4AEA-B6E0-3965C749ADD8}"/>
              </a:ext>
            </a:extLst>
          </p:cNvPr>
          <p:cNvSpPr/>
          <p:nvPr/>
        </p:nvSpPr>
        <p:spPr>
          <a:xfrm>
            <a:off x="4298624" y="2872031"/>
            <a:ext cx="235670" cy="3016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94E2887-2B80-4A0F-BF72-1D9981C7C383}"/>
              </a:ext>
            </a:extLst>
          </p:cNvPr>
          <p:cNvSpPr/>
          <p:nvPr/>
        </p:nvSpPr>
        <p:spPr>
          <a:xfrm>
            <a:off x="4298622" y="4817881"/>
            <a:ext cx="235671" cy="3016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243CE1C-05A5-4DC3-978E-3FEF82C904AB}"/>
              </a:ext>
            </a:extLst>
          </p:cNvPr>
          <p:cNvSpPr/>
          <p:nvPr/>
        </p:nvSpPr>
        <p:spPr>
          <a:xfrm>
            <a:off x="4534293" y="4814739"/>
            <a:ext cx="849984" cy="3016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339BFB-65C4-4173-8717-F1BA152AAC79}"/>
              </a:ext>
            </a:extLst>
          </p:cNvPr>
          <p:cNvSpPr txBox="1"/>
          <p:nvPr/>
        </p:nvSpPr>
        <p:spPr>
          <a:xfrm>
            <a:off x="2155885" y="3777522"/>
            <a:ext cx="5696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All 6 entry fields are completely adjustable </a:t>
            </a:r>
          </a:p>
        </p:txBody>
      </p:sp>
    </p:spTree>
    <p:extLst>
      <p:ext uri="{BB962C8B-B14F-4D97-AF65-F5344CB8AC3E}">
        <p14:creationId xmlns:p14="http://schemas.microsoft.com/office/powerpoint/2010/main" val="101374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3D5EF-5119-4EA5-8853-16B96F871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695"/>
            <a:ext cx="10515600" cy="33936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b="1" u="sng" dirty="0">
                <a:highlight>
                  <a:srgbClr val="00FFFF"/>
                </a:highlight>
              </a:rPr>
              <a:t>Power Tab </a:t>
            </a:r>
          </a:p>
        </p:txBody>
      </p:sp>
      <p:pic>
        <p:nvPicPr>
          <p:cNvPr id="5" name="Content Placeholder 4" descr="Graphical user interface, application, Excel&#10;&#10;Description automatically generated">
            <a:extLst>
              <a:ext uri="{FF2B5EF4-FFF2-40B4-BE49-F238E27FC236}">
                <a16:creationId xmlns:a16="http://schemas.microsoft.com/office/drawing/2014/main" id="{AA52BA09-2615-4B0E-993A-6068BBC7BB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756"/>
            <a:ext cx="11962614" cy="6311244"/>
          </a:xfr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F1000B6-4E98-4820-99D5-661F32EBC164}"/>
              </a:ext>
            </a:extLst>
          </p:cNvPr>
          <p:cNvSpPr/>
          <p:nvPr/>
        </p:nvSpPr>
        <p:spPr>
          <a:xfrm>
            <a:off x="489408" y="3864990"/>
            <a:ext cx="348792" cy="3393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6401D0B-76BA-4A31-BFE5-CAD1353CB483}"/>
              </a:ext>
            </a:extLst>
          </p:cNvPr>
          <p:cNvSpPr/>
          <p:nvPr/>
        </p:nvSpPr>
        <p:spPr>
          <a:xfrm rot="11041204">
            <a:off x="848436" y="4138630"/>
            <a:ext cx="7410600" cy="12661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D8D732-60AC-4133-97C6-20B829ABBFF5}"/>
              </a:ext>
            </a:extLst>
          </p:cNvPr>
          <p:cNvSpPr txBox="1"/>
          <p:nvPr/>
        </p:nvSpPr>
        <p:spPr>
          <a:xfrm>
            <a:off x="8385243" y="3702378"/>
            <a:ext cx="26751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how you add items.  When another item is added another blank line will auto-populate underneath it.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DF851A-2165-47DB-9CAE-7CFA039EE7DD}"/>
              </a:ext>
            </a:extLst>
          </p:cNvPr>
          <p:cNvSpPr txBox="1"/>
          <p:nvPr/>
        </p:nvSpPr>
        <p:spPr>
          <a:xfrm>
            <a:off x="229386" y="5661240"/>
            <a:ext cx="246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DON’T FORGET REFRESH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7A1ADD-5F2E-4F66-BDA3-49694DB181B4}"/>
              </a:ext>
            </a:extLst>
          </p:cNvPr>
          <p:cNvSpPr/>
          <p:nvPr/>
        </p:nvSpPr>
        <p:spPr>
          <a:xfrm>
            <a:off x="2691352" y="5439266"/>
            <a:ext cx="3549192" cy="64583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C0EF41-FA49-40D4-A5BA-1595F0E10C9E}"/>
              </a:ext>
            </a:extLst>
          </p:cNvPr>
          <p:cNvSpPr/>
          <p:nvPr/>
        </p:nvSpPr>
        <p:spPr>
          <a:xfrm>
            <a:off x="591532" y="5476450"/>
            <a:ext cx="1737674" cy="214977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9C32ADC-3BF8-4721-AF72-762EA6B6BD60}"/>
              </a:ext>
            </a:extLst>
          </p:cNvPr>
          <p:cNvSpPr/>
          <p:nvPr/>
        </p:nvSpPr>
        <p:spPr>
          <a:xfrm rot="10481875" flipV="1">
            <a:off x="6244266" y="5806042"/>
            <a:ext cx="1413105" cy="1460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DDBD4A-38E9-46E7-BEC7-2E17AA2E0329}"/>
              </a:ext>
            </a:extLst>
          </p:cNvPr>
          <p:cNvSpPr txBox="1"/>
          <p:nvPr/>
        </p:nvSpPr>
        <p:spPr>
          <a:xfrm>
            <a:off x="7661095" y="5590095"/>
            <a:ext cx="3189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can always look at the calculated data to make sure it lines up with entered data</a:t>
            </a:r>
          </a:p>
        </p:txBody>
      </p:sp>
    </p:spTree>
    <p:extLst>
      <p:ext uri="{BB962C8B-B14F-4D97-AF65-F5344CB8AC3E}">
        <p14:creationId xmlns:p14="http://schemas.microsoft.com/office/powerpoint/2010/main" val="324493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4" grpId="0" animBg="1"/>
      <p:bldP spid="10" grpId="0" animBg="1"/>
      <p:bldP spid="11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05674-2A39-4DB5-98CD-7034A3A98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695"/>
            <a:ext cx="10515600" cy="414779"/>
          </a:xfrm>
        </p:spPr>
        <p:txBody>
          <a:bodyPr>
            <a:normAutofit/>
          </a:bodyPr>
          <a:lstStyle/>
          <a:p>
            <a:pPr algn="ctr"/>
            <a:r>
              <a:rPr lang="en-US" sz="2000" b="1" u="sng" dirty="0">
                <a:highlight>
                  <a:srgbClr val="00FFFF"/>
                </a:highlight>
              </a:rPr>
              <a:t>Telephone Tab</a:t>
            </a:r>
          </a:p>
        </p:txBody>
      </p:sp>
      <p:pic>
        <p:nvPicPr>
          <p:cNvPr id="5" name="Content Placeholder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EB07610B-58BE-48E3-B1DA-AC0BC80196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9" y="443060"/>
            <a:ext cx="11830638" cy="619341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320FDA-1224-4045-9EE5-CACD65873E0A}"/>
              </a:ext>
            </a:extLst>
          </p:cNvPr>
          <p:cNvSpPr/>
          <p:nvPr/>
        </p:nvSpPr>
        <p:spPr>
          <a:xfrm>
            <a:off x="593889" y="1772239"/>
            <a:ext cx="7371760" cy="5844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ADF0B0-69FF-49C1-94FC-B79D511FA8E4}"/>
              </a:ext>
            </a:extLst>
          </p:cNvPr>
          <p:cNvSpPr txBox="1"/>
          <p:nvPr/>
        </p:nvSpPr>
        <p:spPr>
          <a:xfrm>
            <a:off x="8448773" y="1725105"/>
            <a:ext cx="2905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Automatically Populated from Project Data Tab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641E98-12B0-4F43-8790-D29B8BAA49D7}"/>
              </a:ext>
            </a:extLst>
          </p:cNvPr>
          <p:cNvSpPr/>
          <p:nvPr/>
        </p:nvSpPr>
        <p:spPr>
          <a:xfrm>
            <a:off x="6096000" y="2356700"/>
            <a:ext cx="851555" cy="293173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8556A7FB-6950-4C2B-AE7F-04DD8EDE75C4}"/>
              </a:ext>
            </a:extLst>
          </p:cNvPr>
          <p:cNvSpPr/>
          <p:nvPr/>
        </p:nvSpPr>
        <p:spPr>
          <a:xfrm rot="5400000">
            <a:off x="7078303" y="2677911"/>
            <a:ext cx="268154" cy="529651"/>
          </a:xfrm>
          <a:prstGeom prst="downArrow">
            <a:avLst/>
          </a:prstGeom>
          <a:solidFill>
            <a:srgbClr val="FF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45662F-2FA5-4293-B2D9-B6C5E54848BB}"/>
              </a:ext>
            </a:extLst>
          </p:cNvPr>
          <p:cNvSpPr txBox="1"/>
          <p:nvPr/>
        </p:nvSpPr>
        <p:spPr>
          <a:xfrm>
            <a:off x="7477206" y="2758070"/>
            <a:ext cx="30148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Make sure  </a:t>
            </a:r>
            <a:r>
              <a:rPr lang="en-US" dirty="0">
                <a:highlight>
                  <a:srgbClr val="FFFF00"/>
                </a:highlight>
              </a:rPr>
              <a:t>“</a:t>
            </a:r>
            <a:r>
              <a:rPr lang="en-US" dirty="0" err="1">
                <a:highlight>
                  <a:srgbClr val="FFFF00"/>
                </a:highlight>
              </a:rPr>
              <a:t>Reloc</a:t>
            </a:r>
            <a:r>
              <a:rPr lang="en-US" dirty="0">
                <a:highlight>
                  <a:srgbClr val="FFFF00"/>
                </a:highlight>
              </a:rPr>
              <a:t>.”  </a:t>
            </a:r>
            <a:r>
              <a:rPr lang="en-US" dirty="0"/>
              <a:t>is selected for all telephone items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B2F0678C-C5EF-49F4-AA6F-0C05F7DD24AB}"/>
              </a:ext>
            </a:extLst>
          </p:cNvPr>
          <p:cNvSpPr/>
          <p:nvPr/>
        </p:nvSpPr>
        <p:spPr>
          <a:xfrm rot="5400000">
            <a:off x="8117125" y="1799645"/>
            <a:ext cx="268154" cy="529651"/>
          </a:xfrm>
          <a:prstGeom prst="downArrow">
            <a:avLst/>
          </a:prstGeom>
          <a:solidFill>
            <a:srgbClr val="FF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EBB9BF-E954-4BBF-9C4E-A2004E0299F4}"/>
              </a:ext>
            </a:extLst>
          </p:cNvPr>
          <p:cNvSpPr txBox="1"/>
          <p:nvPr/>
        </p:nvSpPr>
        <p:spPr>
          <a:xfrm>
            <a:off x="2337848" y="3345299"/>
            <a:ext cx="2815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“Telephone Tab” setup matches the  “Power Tab”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A82142-B9B2-4CBB-AD63-55F53211AA27}"/>
              </a:ext>
            </a:extLst>
          </p:cNvPr>
          <p:cNvSpPr/>
          <p:nvPr/>
        </p:nvSpPr>
        <p:spPr>
          <a:xfrm>
            <a:off x="2196445" y="3345299"/>
            <a:ext cx="2881461" cy="9627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1B8A57-C170-42F3-8D39-87AC58B86DA4}"/>
              </a:ext>
            </a:extLst>
          </p:cNvPr>
          <p:cNvSpPr txBox="1"/>
          <p:nvPr/>
        </p:nvSpPr>
        <p:spPr>
          <a:xfrm>
            <a:off x="7788290" y="3938717"/>
            <a:ext cx="3014827" cy="15696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“Telephone Tab”  is intended to capture all communication lines and appurtenances</a:t>
            </a:r>
            <a:r>
              <a:rPr lang="en-US" sz="2400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8107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1" grpId="0"/>
      <p:bldP spid="12" grpId="0" animBg="1"/>
      <p:bldP spid="13" grpId="0"/>
      <p:bldP spid="14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40D56-CF82-4CBA-94BF-E5B9CB962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257"/>
            <a:ext cx="10515600" cy="35821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b="1" u="sng" dirty="0">
                <a:highlight>
                  <a:srgbClr val="00FFFF"/>
                </a:highlight>
              </a:rPr>
              <a:t>Telephone Tab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D3FFCF2-2AC7-4F3E-AB6F-7C13CC204A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22" y="518475"/>
            <a:ext cx="11519555" cy="5976592"/>
          </a:xfr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16B97012-D48D-48C3-8049-FF994D3A3737}"/>
              </a:ext>
            </a:extLst>
          </p:cNvPr>
          <p:cNvSpPr/>
          <p:nvPr/>
        </p:nvSpPr>
        <p:spPr>
          <a:xfrm rot="10172701" flipV="1">
            <a:off x="4433267" y="2628709"/>
            <a:ext cx="3986659" cy="227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DDC645-C1B2-46F6-BDFC-8C15B89B17B4}"/>
              </a:ext>
            </a:extLst>
          </p:cNvPr>
          <p:cNvSpPr txBox="1"/>
          <p:nvPr/>
        </p:nvSpPr>
        <p:spPr>
          <a:xfrm>
            <a:off x="8644630" y="1699527"/>
            <a:ext cx="2815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“Telephone Pole” does not  mean a dedicated pole for telephone only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5943B2C3-58A2-4799-B009-97A8BFCB6EC5}"/>
              </a:ext>
            </a:extLst>
          </p:cNvPr>
          <p:cNvSpPr/>
          <p:nvPr/>
        </p:nvSpPr>
        <p:spPr>
          <a:xfrm>
            <a:off x="9735734" y="2687066"/>
            <a:ext cx="331165" cy="341107"/>
          </a:xfrm>
          <a:prstGeom prst="downArrow">
            <a:avLst/>
          </a:prstGeom>
          <a:solidFill>
            <a:srgbClr val="FF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E8A5DE-929D-49BE-8828-3B9538DD32AC}"/>
              </a:ext>
            </a:extLst>
          </p:cNvPr>
          <p:cNvSpPr txBox="1"/>
          <p:nvPr/>
        </p:nvSpPr>
        <p:spPr>
          <a:xfrm>
            <a:off x="8560444" y="3095665"/>
            <a:ext cx="2815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“Two Cable Telephone Pole” is often a power pole with two cable attachments. 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FE2B61-0CEF-4126-9CF0-ECC24EBA81EF}"/>
              </a:ext>
            </a:extLst>
          </p:cNvPr>
          <p:cNvSpPr/>
          <p:nvPr/>
        </p:nvSpPr>
        <p:spPr>
          <a:xfrm>
            <a:off x="8538328" y="1696826"/>
            <a:ext cx="2815472" cy="92333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55ED54-356F-4786-AC2F-7E3B7F4FAF58}"/>
              </a:ext>
            </a:extLst>
          </p:cNvPr>
          <p:cNvSpPr/>
          <p:nvPr/>
        </p:nvSpPr>
        <p:spPr>
          <a:xfrm>
            <a:off x="8583307" y="3053668"/>
            <a:ext cx="2698423" cy="124232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95E3DD5C-E681-4FBC-A943-709109E76E2D}"/>
              </a:ext>
            </a:extLst>
          </p:cNvPr>
          <p:cNvSpPr/>
          <p:nvPr/>
        </p:nvSpPr>
        <p:spPr>
          <a:xfrm>
            <a:off x="9802597" y="4337991"/>
            <a:ext cx="331165" cy="341107"/>
          </a:xfrm>
          <a:prstGeom prst="downArrow">
            <a:avLst/>
          </a:prstGeom>
          <a:solidFill>
            <a:srgbClr val="FF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035BC2-B790-4150-AEAA-EF81C716C5F7}"/>
              </a:ext>
            </a:extLst>
          </p:cNvPr>
          <p:cNvSpPr txBox="1"/>
          <p:nvPr/>
        </p:nvSpPr>
        <p:spPr>
          <a:xfrm>
            <a:off x="8619052" y="4696808"/>
            <a:ext cx="27091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If one pole has power and telephone attached, it will go in the “Power Tab” and in the “Telephone Tab”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8D5E29-67D7-4467-A751-08DF5EAFE66D}"/>
              </a:ext>
            </a:extLst>
          </p:cNvPr>
          <p:cNvSpPr/>
          <p:nvPr/>
        </p:nvSpPr>
        <p:spPr>
          <a:xfrm>
            <a:off x="8644630" y="4729505"/>
            <a:ext cx="2683593" cy="1167631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9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3" grpId="0" animBg="1"/>
      <p:bldP spid="12" grpId="0" animBg="1"/>
      <p:bldP spid="14" grpId="0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9BE05-6C7D-48B1-9537-E948C4C00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5028"/>
            <a:ext cx="10515600" cy="15082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b="1" u="sng" dirty="0">
                <a:highlight>
                  <a:srgbClr val="00FFFF"/>
                </a:highlight>
              </a:rPr>
              <a:t>Telephone Tab 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17BCA30-9197-4A43-8C9C-1307F1B9B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03" y="452488"/>
            <a:ext cx="11642103" cy="6315958"/>
          </a:xfr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CA8583A4-66F2-46D8-9708-11FC8D6AEFC0}"/>
              </a:ext>
            </a:extLst>
          </p:cNvPr>
          <p:cNvSpPr/>
          <p:nvPr/>
        </p:nvSpPr>
        <p:spPr>
          <a:xfrm rot="10067820" flipV="1">
            <a:off x="4333686" y="2871675"/>
            <a:ext cx="4213533" cy="4296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041737-7B13-4DBF-B2F9-7B5D4DE37F2C}"/>
              </a:ext>
            </a:extLst>
          </p:cNvPr>
          <p:cNvSpPr txBox="1"/>
          <p:nvPr/>
        </p:nvSpPr>
        <p:spPr>
          <a:xfrm>
            <a:off x="8870622" y="3025403"/>
            <a:ext cx="2483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E5E807-A7A2-4527-8D2F-183DC6A27BCC}"/>
              </a:ext>
            </a:extLst>
          </p:cNvPr>
          <p:cNvSpPr txBox="1"/>
          <p:nvPr/>
        </p:nvSpPr>
        <p:spPr>
          <a:xfrm>
            <a:off x="8644630" y="1699527"/>
            <a:ext cx="30540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These are mainly buried communication lines. Description and pricing can be adjusted as needed.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15095A-771F-4677-89C8-2C6CCBC3050E}"/>
              </a:ext>
            </a:extLst>
          </p:cNvPr>
          <p:cNvSpPr/>
          <p:nvPr/>
        </p:nvSpPr>
        <p:spPr>
          <a:xfrm>
            <a:off x="8644630" y="1699528"/>
            <a:ext cx="2922059" cy="1310588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6CE5D-6787-4C9C-A5D2-799C25FEE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38" y="70701"/>
            <a:ext cx="10515600" cy="2592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b="1" u="sng" dirty="0">
                <a:highlight>
                  <a:srgbClr val="00FFFF"/>
                </a:highlight>
              </a:rPr>
              <a:t>Telephone Tab 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6869DDF-7BC8-42A6-B43C-5A06249FA0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32" y="414778"/>
            <a:ext cx="11934335" cy="6287679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6DA9B0E-7AB0-4F57-8E7D-AA79F45AC0BD}"/>
              </a:ext>
            </a:extLst>
          </p:cNvPr>
          <p:cNvSpPr/>
          <p:nvPr/>
        </p:nvSpPr>
        <p:spPr>
          <a:xfrm>
            <a:off x="716438" y="5279012"/>
            <a:ext cx="1489434" cy="16968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D3BA8D-DE65-4913-87B0-0049354C97F4}"/>
              </a:ext>
            </a:extLst>
          </p:cNvPr>
          <p:cNvSpPr txBox="1"/>
          <p:nvPr/>
        </p:nvSpPr>
        <p:spPr>
          <a:xfrm>
            <a:off x="593890" y="5448694"/>
            <a:ext cx="246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DON’T FORGET REFRESH</a:t>
            </a:r>
          </a:p>
        </p:txBody>
      </p:sp>
    </p:spTree>
    <p:extLst>
      <p:ext uri="{BB962C8B-B14F-4D97-AF65-F5344CB8AC3E}">
        <p14:creationId xmlns:p14="http://schemas.microsoft.com/office/powerpoint/2010/main" val="14181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59B91-2B61-4F94-B0BB-505D626F1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817"/>
            <a:ext cx="10515600" cy="464220"/>
          </a:xfrm>
        </p:spPr>
        <p:txBody>
          <a:bodyPr>
            <a:normAutofit/>
          </a:bodyPr>
          <a:lstStyle/>
          <a:p>
            <a:pPr algn="ctr"/>
            <a:r>
              <a:rPr lang="en-US" sz="2000" b="1" u="sng" dirty="0">
                <a:highlight>
                  <a:srgbClr val="00FFFF"/>
                </a:highlight>
              </a:rPr>
              <a:t>Gas Tab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E552292-7684-42BE-A775-600C559986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60" y="681037"/>
            <a:ext cx="11943761" cy="605912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A7D2EC4-1CFC-4AD9-AC24-C7100258FCE9}"/>
              </a:ext>
            </a:extLst>
          </p:cNvPr>
          <p:cNvSpPr/>
          <p:nvPr/>
        </p:nvSpPr>
        <p:spPr>
          <a:xfrm>
            <a:off x="659876" y="2290713"/>
            <a:ext cx="5436124" cy="263951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4067ADB3-3F48-4C75-B4D0-14AE970CE3E7}"/>
              </a:ext>
            </a:extLst>
          </p:cNvPr>
          <p:cNvSpPr/>
          <p:nvPr/>
        </p:nvSpPr>
        <p:spPr>
          <a:xfrm>
            <a:off x="6180841" y="2300139"/>
            <a:ext cx="2991439" cy="254525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9E005F-4FB5-4C98-A322-76C0F2B5834A}"/>
              </a:ext>
            </a:extLst>
          </p:cNvPr>
          <p:cNvSpPr txBox="1"/>
          <p:nvPr/>
        </p:nvSpPr>
        <p:spPr>
          <a:xfrm>
            <a:off x="9257121" y="1961099"/>
            <a:ext cx="24792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This should auto-populate from “Project Data” tab but doesn’t on this version.  Enter it manually.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A74816-A0F5-4EAF-9227-554F7D2C8C63}"/>
              </a:ext>
            </a:extLst>
          </p:cNvPr>
          <p:cNvSpPr/>
          <p:nvPr/>
        </p:nvSpPr>
        <p:spPr>
          <a:xfrm>
            <a:off x="9257121" y="1979629"/>
            <a:ext cx="2526384" cy="152714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761863-9A4C-4726-AADA-8D19842E6825}"/>
              </a:ext>
            </a:extLst>
          </p:cNvPr>
          <p:cNvSpPr/>
          <p:nvPr/>
        </p:nvSpPr>
        <p:spPr>
          <a:xfrm>
            <a:off x="6180841" y="2554664"/>
            <a:ext cx="766714" cy="226243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26EE21-C04B-4854-91A9-D35943462130}"/>
              </a:ext>
            </a:extLst>
          </p:cNvPr>
          <p:cNvSpPr txBox="1"/>
          <p:nvPr/>
        </p:nvSpPr>
        <p:spPr>
          <a:xfrm>
            <a:off x="7814821" y="3980171"/>
            <a:ext cx="3388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Make sure  </a:t>
            </a:r>
            <a:r>
              <a:rPr lang="en-US" dirty="0">
                <a:highlight>
                  <a:srgbClr val="FFFF00"/>
                </a:highlight>
              </a:rPr>
              <a:t>“</a:t>
            </a:r>
            <a:r>
              <a:rPr lang="en-US" dirty="0" err="1">
                <a:highlight>
                  <a:srgbClr val="FFFF00"/>
                </a:highlight>
              </a:rPr>
              <a:t>Reloc</a:t>
            </a:r>
            <a:r>
              <a:rPr lang="en-US" dirty="0">
                <a:highlight>
                  <a:srgbClr val="FFFF00"/>
                </a:highlight>
              </a:rPr>
              <a:t>.”</a:t>
            </a:r>
            <a:r>
              <a:rPr lang="en-US" dirty="0"/>
              <a:t>  is selected for all gas items</a:t>
            </a:r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15E72FE2-6081-4A53-A91B-4A18FC9F336F}"/>
              </a:ext>
            </a:extLst>
          </p:cNvPr>
          <p:cNvSpPr/>
          <p:nvPr/>
        </p:nvSpPr>
        <p:spPr>
          <a:xfrm>
            <a:off x="7032396" y="4173766"/>
            <a:ext cx="669303" cy="19821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C09E64-1A83-4A6D-B2E1-67F1284117DD}"/>
              </a:ext>
            </a:extLst>
          </p:cNvPr>
          <p:cNvSpPr txBox="1"/>
          <p:nvPr/>
        </p:nvSpPr>
        <p:spPr>
          <a:xfrm>
            <a:off x="8719795" y="4863934"/>
            <a:ext cx="2815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“Gas Tab” setup matches the  “Power Tab” and “Telephone Tab”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A9F7696-8710-46B1-B05C-670E62B547C0}"/>
              </a:ext>
            </a:extLst>
          </p:cNvPr>
          <p:cNvSpPr/>
          <p:nvPr/>
        </p:nvSpPr>
        <p:spPr>
          <a:xfrm>
            <a:off x="8719795" y="4928854"/>
            <a:ext cx="2620651" cy="92494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A08E08-CF6D-467D-8743-889F86D16290}"/>
              </a:ext>
            </a:extLst>
          </p:cNvPr>
          <p:cNvSpPr txBox="1"/>
          <p:nvPr/>
        </p:nvSpPr>
        <p:spPr>
          <a:xfrm>
            <a:off x="2146955" y="5371765"/>
            <a:ext cx="246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DON’T FORGET REFRESH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B2A1F4-5FA2-4720-8F78-33F8CB1CFC39}"/>
              </a:ext>
            </a:extLst>
          </p:cNvPr>
          <p:cNvSpPr/>
          <p:nvPr/>
        </p:nvSpPr>
        <p:spPr>
          <a:xfrm>
            <a:off x="3553905" y="5107814"/>
            <a:ext cx="1055016" cy="263951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4C19A5-B5F7-428D-9D4B-47221A9795A4}"/>
              </a:ext>
            </a:extLst>
          </p:cNvPr>
          <p:cNvSpPr/>
          <p:nvPr/>
        </p:nvSpPr>
        <p:spPr>
          <a:xfrm>
            <a:off x="593889" y="1979629"/>
            <a:ext cx="7532016" cy="6463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6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  <p:bldP spid="11" grpId="0" animBg="1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7C173-62AD-4EAC-BBD6-66A4D1CE8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7238"/>
          </a:xfrm>
        </p:spPr>
        <p:txBody>
          <a:bodyPr>
            <a:noAutofit/>
          </a:bodyPr>
          <a:lstStyle/>
          <a:p>
            <a:pPr algn="ctr"/>
            <a:r>
              <a:rPr lang="en-US" sz="4800" b="1" u="sng" dirty="0"/>
              <a:t>FOCUS OF THIS OVERALL EXCERCISE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66DAC-4281-4981-81EA-FA83A2BFD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765"/>
            <a:ext cx="10841610" cy="27526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Efficiency. </a:t>
            </a:r>
          </a:p>
          <a:p>
            <a:r>
              <a:rPr lang="en-US" sz="3600" dirty="0"/>
              <a:t>Meeting Schedule.</a:t>
            </a:r>
          </a:p>
          <a:p>
            <a:r>
              <a:rPr lang="en-US" sz="3600" dirty="0"/>
              <a:t>Allowing new people to use the </a:t>
            </a:r>
            <a:r>
              <a:rPr lang="en-US" sz="3600" dirty="0" err="1"/>
              <a:t>CookBook</a:t>
            </a:r>
            <a:r>
              <a:rPr lang="en-US" sz="3600" dirty="0"/>
              <a:t> while keeping a Standardized Final Deliverable. </a:t>
            </a:r>
          </a:p>
          <a:p>
            <a:endParaRPr lang="en-US" sz="3600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9DA563-E82C-4D0E-88FC-734939B16D2A}"/>
              </a:ext>
            </a:extLst>
          </p:cNvPr>
          <p:cNvSpPr txBox="1"/>
          <p:nvPr/>
        </p:nvSpPr>
        <p:spPr>
          <a:xfrm>
            <a:off x="923826" y="5032351"/>
            <a:ext cx="10100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***We are not focusing on how to develop the project specific inputs that go in the Cookbook. We are relying on each estimator to develop these inputs based on their project.****</a:t>
            </a:r>
          </a:p>
        </p:txBody>
      </p:sp>
    </p:spTree>
    <p:extLst>
      <p:ext uri="{BB962C8B-B14F-4D97-AF65-F5344CB8AC3E}">
        <p14:creationId xmlns:p14="http://schemas.microsoft.com/office/powerpoint/2010/main" val="1465888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BE2B8-7E41-4862-8FBB-872A857F7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256"/>
            <a:ext cx="10515600" cy="33936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b="1" u="sng" dirty="0">
                <a:highlight>
                  <a:srgbClr val="00FFFF"/>
                </a:highlight>
              </a:rPr>
              <a:t>Water Tab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7A6E15B-E076-47B1-8D61-EFFA054C58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62" y="575036"/>
            <a:ext cx="11632676" cy="6033154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23092DA-EBEF-497F-BB28-96BA1422F4F8}"/>
              </a:ext>
            </a:extLst>
          </p:cNvPr>
          <p:cNvSpPr/>
          <p:nvPr/>
        </p:nvSpPr>
        <p:spPr>
          <a:xfrm>
            <a:off x="744718" y="1828800"/>
            <a:ext cx="7230358" cy="57503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8FCDC5-C86A-493D-9F88-769FE1A5915B}"/>
              </a:ext>
            </a:extLst>
          </p:cNvPr>
          <p:cNvSpPr txBox="1"/>
          <p:nvPr/>
        </p:nvSpPr>
        <p:spPr>
          <a:xfrm>
            <a:off x="8618455" y="1697073"/>
            <a:ext cx="2905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Automatically Populated from Project Data Tab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365C6381-1459-416B-AC00-489BBCA047E2}"/>
              </a:ext>
            </a:extLst>
          </p:cNvPr>
          <p:cNvSpPr/>
          <p:nvPr/>
        </p:nvSpPr>
        <p:spPr>
          <a:xfrm>
            <a:off x="7975076" y="1989055"/>
            <a:ext cx="643379" cy="27337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9DEA0B-6BDA-4693-9211-67F42175DEB7}"/>
              </a:ext>
            </a:extLst>
          </p:cNvPr>
          <p:cNvSpPr/>
          <p:nvPr/>
        </p:nvSpPr>
        <p:spPr>
          <a:xfrm>
            <a:off x="6096000" y="2479250"/>
            <a:ext cx="898689" cy="233784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8202F3-496E-486F-B7A9-087A76A4287E}"/>
              </a:ext>
            </a:extLst>
          </p:cNvPr>
          <p:cNvSpPr txBox="1"/>
          <p:nvPr/>
        </p:nvSpPr>
        <p:spPr>
          <a:xfrm>
            <a:off x="7640886" y="3419274"/>
            <a:ext cx="3388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Make sure  </a:t>
            </a:r>
            <a:r>
              <a:rPr lang="en-US" dirty="0">
                <a:highlight>
                  <a:srgbClr val="FFFF00"/>
                </a:highlight>
              </a:rPr>
              <a:t>“Const.”  </a:t>
            </a:r>
            <a:r>
              <a:rPr lang="en-US" dirty="0"/>
              <a:t>is selected for all water items</a:t>
            </a: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EE2A449E-03C7-4E88-965C-DE1A36634C72}"/>
              </a:ext>
            </a:extLst>
          </p:cNvPr>
          <p:cNvSpPr/>
          <p:nvPr/>
        </p:nvSpPr>
        <p:spPr>
          <a:xfrm>
            <a:off x="7028930" y="3648173"/>
            <a:ext cx="643379" cy="27337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EA987C-1590-4526-9579-045F129CC072}"/>
              </a:ext>
            </a:extLst>
          </p:cNvPr>
          <p:cNvSpPr/>
          <p:nvPr/>
        </p:nvSpPr>
        <p:spPr>
          <a:xfrm>
            <a:off x="8810920" y="4858450"/>
            <a:ext cx="2712562" cy="1091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0C41F8-40B5-4803-A877-E01D0A094409}"/>
              </a:ext>
            </a:extLst>
          </p:cNvPr>
          <p:cNvSpPr txBox="1"/>
          <p:nvPr/>
        </p:nvSpPr>
        <p:spPr>
          <a:xfrm>
            <a:off x="8810920" y="4933865"/>
            <a:ext cx="2815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Once again  “Water Tab” setup is consistent with previous Tabs</a:t>
            </a:r>
          </a:p>
          <a:p>
            <a:endParaRPr lang="en-US" sz="2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5159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/>
      <p:bldP spid="11" grpId="0" animBg="1"/>
      <p:bldP spid="12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56C83-F71B-4043-ACB0-835B63B48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b="1" u="sng" dirty="0">
                <a:highlight>
                  <a:srgbClr val="00FFFF"/>
                </a:highlight>
              </a:rPr>
              <a:t>Water Tab</a:t>
            </a:r>
          </a:p>
        </p:txBody>
      </p:sp>
      <p:pic>
        <p:nvPicPr>
          <p:cNvPr id="5" name="Content Placeholder 4" descr="Graphical user interface, application, Excel&#10;&#10;Description automatically generated">
            <a:extLst>
              <a:ext uri="{FF2B5EF4-FFF2-40B4-BE49-F238E27FC236}">
                <a16:creationId xmlns:a16="http://schemas.microsoft.com/office/drawing/2014/main" id="{CDDB72F6-1870-4782-A601-284972F3AD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43" y="754144"/>
            <a:ext cx="11755225" cy="6023727"/>
          </a:xfr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DBB7A789-10FA-4E10-80DE-E27718A1C76F}"/>
              </a:ext>
            </a:extLst>
          </p:cNvPr>
          <p:cNvSpPr/>
          <p:nvPr/>
        </p:nvSpPr>
        <p:spPr>
          <a:xfrm rot="10067820" flipV="1">
            <a:off x="4322130" y="4186567"/>
            <a:ext cx="4401887" cy="4296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C8CCE2-A7DA-447C-8536-25DA25CFA88B}"/>
              </a:ext>
            </a:extLst>
          </p:cNvPr>
          <p:cNvSpPr txBox="1"/>
          <p:nvPr/>
        </p:nvSpPr>
        <p:spPr>
          <a:xfrm>
            <a:off x="8719696" y="3315878"/>
            <a:ext cx="30354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Double check big ticket items that were put in specific to a single project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006941-5555-4CD1-95C4-1700A398EA4A}"/>
              </a:ext>
            </a:extLst>
          </p:cNvPr>
          <p:cNvSpPr/>
          <p:nvPr/>
        </p:nvSpPr>
        <p:spPr>
          <a:xfrm>
            <a:off x="8719696" y="3315878"/>
            <a:ext cx="2931834" cy="92333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3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A3673-BDFF-4F9E-B7C3-EF70031A5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965"/>
            <a:ext cx="10515600" cy="24509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b="1" u="sng" dirty="0">
                <a:highlight>
                  <a:srgbClr val="00FFFF"/>
                </a:highlight>
              </a:rPr>
              <a:t>Water Tab 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9ABCC11-79A1-4C59-9AF7-7EFD114DB3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44" y="443061"/>
            <a:ext cx="11481847" cy="6216974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EC014A9-4165-42C1-BA09-8A60909364E8}"/>
              </a:ext>
            </a:extLst>
          </p:cNvPr>
          <p:cNvSpPr/>
          <p:nvPr/>
        </p:nvSpPr>
        <p:spPr>
          <a:xfrm>
            <a:off x="3252247" y="5033914"/>
            <a:ext cx="1065230" cy="23567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1EFEC8-98CB-477F-BB08-2384D1E15D81}"/>
              </a:ext>
            </a:extLst>
          </p:cNvPr>
          <p:cNvSpPr txBox="1"/>
          <p:nvPr/>
        </p:nvSpPr>
        <p:spPr>
          <a:xfrm>
            <a:off x="1941923" y="5269584"/>
            <a:ext cx="246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DON’T FORGET REFRESH</a:t>
            </a:r>
          </a:p>
        </p:txBody>
      </p:sp>
    </p:spTree>
    <p:extLst>
      <p:ext uri="{BB962C8B-B14F-4D97-AF65-F5344CB8AC3E}">
        <p14:creationId xmlns:p14="http://schemas.microsoft.com/office/powerpoint/2010/main" val="91656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E105F-8CBC-4652-B2B2-DE7FF7AE9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390"/>
            <a:ext cx="10515600" cy="2922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b="1" u="sng" dirty="0">
                <a:highlight>
                  <a:srgbClr val="00FFFF"/>
                </a:highlight>
              </a:rPr>
              <a:t>Sewer Tab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A382B09-883F-42FA-932C-BE4A73B725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71" y="499622"/>
            <a:ext cx="11792932" cy="6278250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9659780-1770-4038-92B8-7D6C87632A7D}"/>
              </a:ext>
            </a:extLst>
          </p:cNvPr>
          <p:cNvSpPr/>
          <p:nvPr/>
        </p:nvSpPr>
        <p:spPr>
          <a:xfrm>
            <a:off x="744718" y="1828800"/>
            <a:ext cx="7230358" cy="57503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7A152D-0D32-4D0E-8B07-02A725740904}"/>
              </a:ext>
            </a:extLst>
          </p:cNvPr>
          <p:cNvSpPr/>
          <p:nvPr/>
        </p:nvSpPr>
        <p:spPr>
          <a:xfrm>
            <a:off x="6096000" y="2479250"/>
            <a:ext cx="898689" cy="233784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2D5250-DD0E-4D7D-A486-96AE6075EAF7}"/>
              </a:ext>
            </a:extLst>
          </p:cNvPr>
          <p:cNvSpPr txBox="1"/>
          <p:nvPr/>
        </p:nvSpPr>
        <p:spPr>
          <a:xfrm>
            <a:off x="8870623" y="1697073"/>
            <a:ext cx="2652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Automatically Populated from Project Data Tab</a:t>
            </a: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376E5B78-C81C-47FA-B84D-671E651C63BC}"/>
              </a:ext>
            </a:extLst>
          </p:cNvPr>
          <p:cNvSpPr/>
          <p:nvPr/>
        </p:nvSpPr>
        <p:spPr>
          <a:xfrm>
            <a:off x="8078771" y="1979629"/>
            <a:ext cx="791852" cy="27337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90512-F6A2-4F78-A7B9-9535A5FE3030}"/>
              </a:ext>
            </a:extLst>
          </p:cNvPr>
          <p:cNvSpPr txBox="1"/>
          <p:nvPr/>
        </p:nvSpPr>
        <p:spPr>
          <a:xfrm>
            <a:off x="7640886" y="3419274"/>
            <a:ext cx="3388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Make sure  </a:t>
            </a:r>
            <a:r>
              <a:rPr lang="en-US" dirty="0">
                <a:highlight>
                  <a:srgbClr val="FFFF00"/>
                </a:highlight>
              </a:rPr>
              <a:t>“Const.”  </a:t>
            </a:r>
            <a:r>
              <a:rPr lang="en-US" dirty="0"/>
              <a:t>is selected for all sewer items</a:t>
            </a: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A3EAEA87-3953-45D2-AAFD-64AA7A70F115}"/>
              </a:ext>
            </a:extLst>
          </p:cNvPr>
          <p:cNvSpPr/>
          <p:nvPr/>
        </p:nvSpPr>
        <p:spPr>
          <a:xfrm>
            <a:off x="6994689" y="3605751"/>
            <a:ext cx="646197" cy="25452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4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0" grpId="0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74B4-3CDF-464C-817A-F1ACCA35E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689"/>
            <a:ext cx="10515600" cy="400639"/>
          </a:xfrm>
        </p:spPr>
        <p:txBody>
          <a:bodyPr>
            <a:normAutofit/>
          </a:bodyPr>
          <a:lstStyle/>
          <a:p>
            <a:pPr algn="ctr"/>
            <a:r>
              <a:rPr lang="en-US" sz="2000" b="1" u="sng" dirty="0">
                <a:highlight>
                  <a:srgbClr val="00FFFF"/>
                </a:highlight>
              </a:rPr>
              <a:t>Sewer Tab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DC1D459-8017-499F-958C-2F99087E4A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3" y="622169"/>
            <a:ext cx="11585542" cy="6117995"/>
          </a:xfr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6A0F7024-6F90-4118-9B99-AD93CCAF236B}"/>
              </a:ext>
            </a:extLst>
          </p:cNvPr>
          <p:cNvSpPr/>
          <p:nvPr/>
        </p:nvSpPr>
        <p:spPr>
          <a:xfrm rot="8873686" flipV="1">
            <a:off x="4069726" y="3641463"/>
            <a:ext cx="4666565" cy="4726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12A929-DD59-49D5-BEC4-1B6AC5BEB475}"/>
              </a:ext>
            </a:extLst>
          </p:cNvPr>
          <p:cNvSpPr txBox="1"/>
          <p:nvPr/>
        </p:nvSpPr>
        <p:spPr>
          <a:xfrm>
            <a:off x="8653807" y="2177593"/>
            <a:ext cx="2337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Project specific item pricing and sewer items can be adjusted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8535AF-3CCA-471C-979E-1FD0D965C210}"/>
              </a:ext>
            </a:extLst>
          </p:cNvPr>
          <p:cNvSpPr/>
          <p:nvPr/>
        </p:nvSpPr>
        <p:spPr>
          <a:xfrm>
            <a:off x="8606672" y="2055043"/>
            <a:ext cx="2516957" cy="11689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519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33FFA-433B-4835-A2BE-401C97457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110"/>
            <a:ext cx="10515600" cy="367646"/>
          </a:xfrm>
        </p:spPr>
        <p:txBody>
          <a:bodyPr>
            <a:normAutofit/>
          </a:bodyPr>
          <a:lstStyle/>
          <a:p>
            <a:pPr algn="ctr"/>
            <a:r>
              <a:rPr lang="en-US" sz="2000" b="1" u="sng" dirty="0">
                <a:highlight>
                  <a:srgbClr val="00FFFF"/>
                </a:highlight>
              </a:rPr>
              <a:t>Sewer Tab</a:t>
            </a:r>
          </a:p>
        </p:txBody>
      </p:sp>
      <p:pic>
        <p:nvPicPr>
          <p:cNvPr id="5" name="Content Placeholder 4" descr="Graphical user interface, application, Excel&#10;&#10;Description automatically generated">
            <a:extLst>
              <a:ext uri="{FF2B5EF4-FFF2-40B4-BE49-F238E27FC236}">
                <a16:creationId xmlns:a16="http://schemas.microsoft.com/office/drawing/2014/main" id="{571ED794-E591-42DF-B558-01928B7824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51" y="546756"/>
            <a:ext cx="11745797" cy="613213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98198F-1759-40C9-A982-E409242C6724}"/>
              </a:ext>
            </a:extLst>
          </p:cNvPr>
          <p:cNvSpPr txBox="1"/>
          <p:nvPr/>
        </p:nvSpPr>
        <p:spPr>
          <a:xfrm>
            <a:off x="1875935" y="5439266"/>
            <a:ext cx="246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DON’T FORGET REFRESH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DD4E26-4784-4978-8A34-09C4E4A5DA80}"/>
              </a:ext>
            </a:extLst>
          </p:cNvPr>
          <p:cNvSpPr/>
          <p:nvPr/>
        </p:nvSpPr>
        <p:spPr>
          <a:xfrm>
            <a:off x="3667026" y="5260156"/>
            <a:ext cx="575035" cy="179109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148A8-0DF8-4D9C-9455-C085C22D3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124"/>
            <a:ext cx="10515600" cy="27337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b="1" u="sng" dirty="0">
                <a:highlight>
                  <a:srgbClr val="00FFFF"/>
                </a:highlight>
              </a:rPr>
              <a:t>Project Totals Tab</a:t>
            </a:r>
          </a:p>
        </p:txBody>
      </p:sp>
      <p:pic>
        <p:nvPicPr>
          <p:cNvPr id="5" name="Content Placeholder 4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2FEB677C-8584-437E-8635-933011B0A1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71340"/>
            <a:ext cx="11500701" cy="6386659"/>
          </a:xfr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F2397809-9B9C-484F-A652-C4D0F280AF30}"/>
              </a:ext>
            </a:extLst>
          </p:cNvPr>
          <p:cNvSpPr/>
          <p:nvPr/>
        </p:nvSpPr>
        <p:spPr>
          <a:xfrm rot="5400000">
            <a:off x="2130455" y="4308052"/>
            <a:ext cx="1178353" cy="32993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4F8B55-12B7-4A4A-A786-26D1ABC9C1FE}"/>
              </a:ext>
            </a:extLst>
          </p:cNvPr>
          <p:cNvSpPr txBox="1"/>
          <p:nvPr/>
        </p:nvSpPr>
        <p:spPr>
          <a:xfrm>
            <a:off x="970963" y="5269781"/>
            <a:ext cx="31202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Utility Relocations not In the Highway Contract that the NCDOT is fiscally responsible for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03E461-6396-449E-B971-F2E5CD9A482F}"/>
              </a:ext>
            </a:extLst>
          </p:cNvPr>
          <p:cNvSpPr/>
          <p:nvPr/>
        </p:nvSpPr>
        <p:spPr>
          <a:xfrm>
            <a:off x="970962" y="5147038"/>
            <a:ext cx="3120271" cy="132307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DBFD2A91-4781-4AB8-93A9-9F8AD8090AE8}"/>
              </a:ext>
            </a:extLst>
          </p:cNvPr>
          <p:cNvSpPr/>
          <p:nvPr/>
        </p:nvSpPr>
        <p:spPr>
          <a:xfrm rot="5400000">
            <a:off x="4760538" y="4827705"/>
            <a:ext cx="630023" cy="32993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708299-7381-4806-BBF1-B900502F6D50}"/>
              </a:ext>
            </a:extLst>
          </p:cNvPr>
          <p:cNvSpPr txBox="1"/>
          <p:nvPr/>
        </p:nvSpPr>
        <p:spPr>
          <a:xfrm>
            <a:off x="4254238" y="5269781"/>
            <a:ext cx="31202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Utility Relocations performed in the Highway Contract. Fiscal responsibility is not a factor here at this point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D507BC-7762-4FAC-9427-95DD0B0B9EB9}"/>
              </a:ext>
            </a:extLst>
          </p:cNvPr>
          <p:cNvSpPr/>
          <p:nvPr/>
        </p:nvSpPr>
        <p:spPr>
          <a:xfrm>
            <a:off x="4254237" y="5307686"/>
            <a:ext cx="3120271" cy="107897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C87B1B-C918-4AAC-AAAF-323F0E29BCBB}"/>
              </a:ext>
            </a:extLst>
          </p:cNvPr>
          <p:cNvSpPr txBox="1"/>
          <p:nvPr/>
        </p:nvSpPr>
        <p:spPr>
          <a:xfrm>
            <a:off x="8849806" y="764582"/>
            <a:ext cx="2596298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NOTE A CONTINGENCY FACTOR  HAS NOT BEEN ADDED TO THE “RELOCATION TOTALS” YET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387099-7C19-4B55-9EC4-B402D5A69B8C}"/>
              </a:ext>
            </a:extLst>
          </p:cNvPr>
          <p:cNvSpPr/>
          <p:nvPr/>
        </p:nvSpPr>
        <p:spPr>
          <a:xfrm>
            <a:off x="8689550" y="764582"/>
            <a:ext cx="2787976" cy="14773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029982-8283-477C-B25E-B1BF598EB750}"/>
              </a:ext>
            </a:extLst>
          </p:cNvPr>
          <p:cNvSpPr/>
          <p:nvPr/>
        </p:nvSpPr>
        <p:spPr>
          <a:xfrm>
            <a:off x="8689550" y="2689340"/>
            <a:ext cx="2808989" cy="14773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D65BAD19-9979-4F03-82D6-76BB56F72E2F}"/>
              </a:ext>
            </a:extLst>
          </p:cNvPr>
          <p:cNvSpPr/>
          <p:nvPr/>
        </p:nvSpPr>
        <p:spPr>
          <a:xfrm>
            <a:off x="10021675" y="4235013"/>
            <a:ext cx="329939" cy="37808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4BBF24-A024-4C9F-9F23-5302D486B8AF}"/>
              </a:ext>
            </a:extLst>
          </p:cNvPr>
          <p:cNvSpPr txBox="1"/>
          <p:nvPr/>
        </p:nvSpPr>
        <p:spPr>
          <a:xfrm>
            <a:off x="8802670" y="2685022"/>
            <a:ext cx="27797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CURRENT (5/06/21) CONTINGENCY FACTOR BEING ADDED TO THE SUM OF THE “RELOCATION TOTALS” IS 25% </a:t>
            </a: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5A2771D5-616E-4813-AD54-0701EA7191B5}"/>
              </a:ext>
            </a:extLst>
          </p:cNvPr>
          <p:cNvSpPr/>
          <p:nvPr/>
        </p:nvSpPr>
        <p:spPr>
          <a:xfrm>
            <a:off x="9929074" y="2304486"/>
            <a:ext cx="329939" cy="37808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20A600-CE97-4D90-BF50-1AC4B0BAD4C2}"/>
              </a:ext>
            </a:extLst>
          </p:cNvPr>
          <p:cNvSpPr txBox="1"/>
          <p:nvPr/>
        </p:nvSpPr>
        <p:spPr>
          <a:xfrm>
            <a:off x="8926935" y="4697934"/>
            <a:ext cx="25505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PUT THE CONTINGENCY FACTOR AMOUNT IN MISCELLEANEOUS ITEMS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48EBD12-8C48-4D52-A971-1A1795EAF7A4}"/>
              </a:ext>
            </a:extLst>
          </p:cNvPr>
          <p:cNvSpPr/>
          <p:nvPr/>
        </p:nvSpPr>
        <p:spPr>
          <a:xfrm>
            <a:off x="8761918" y="4605462"/>
            <a:ext cx="2664250" cy="14157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060708DF-E8D0-4640-8527-D4B5868BE04F}"/>
              </a:ext>
            </a:extLst>
          </p:cNvPr>
          <p:cNvSpPr/>
          <p:nvPr/>
        </p:nvSpPr>
        <p:spPr>
          <a:xfrm rot="11297251">
            <a:off x="1955310" y="5103808"/>
            <a:ext cx="6819623" cy="341394"/>
          </a:xfrm>
          <a:prstGeom prst="rightArrow">
            <a:avLst>
              <a:gd name="adj1" fmla="val 49288"/>
              <a:gd name="adj2" fmla="val 5000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8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2" grpId="0" animBg="1"/>
      <p:bldP spid="3" grpId="0" animBg="1"/>
      <p:bldP spid="4" grpId="0" animBg="1"/>
      <p:bldP spid="10" grpId="0" animBg="1"/>
      <p:bldP spid="13" grpId="0" animBg="1"/>
      <p:bldP spid="14" grpId="0"/>
      <p:bldP spid="17" grpId="0" animBg="1"/>
      <p:bldP spid="19" grpId="0"/>
      <p:bldP spid="20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33D18-92B5-4F47-9683-3BBF2701A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548"/>
            <a:ext cx="10515600" cy="678730"/>
          </a:xfrm>
        </p:spPr>
        <p:txBody>
          <a:bodyPr>
            <a:noAutofit/>
          </a:bodyPr>
          <a:lstStyle/>
          <a:p>
            <a:pPr algn="ctr"/>
            <a:r>
              <a:rPr lang="en-US" sz="2800" b="1" u="sng" dirty="0"/>
              <a:t>Work Outside the Cookbook to Calculate a 25% Contingency Factor </a:t>
            </a:r>
          </a:p>
        </p:txBody>
      </p:sp>
      <p:pic>
        <p:nvPicPr>
          <p:cNvPr id="5" name="Content Placeholder 4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7925EA85-7237-4823-9E74-9CA53A6018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" t="17579" r="35877" b="24171"/>
          <a:stretch/>
        </p:blipFill>
        <p:spPr>
          <a:xfrm>
            <a:off x="245095" y="1395166"/>
            <a:ext cx="6975835" cy="3186260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D62C2CD-3C00-49E2-814C-85CEEB2888C4}"/>
              </a:ext>
            </a:extLst>
          </p:cNvPr>
          <p:cNvSpPr/>
          <p:nvPr/>
        </p:nvSpPr>
        <p:spPr>
          <a:xfrm>
            <a:off x="6096000" y="172510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E5790B-A1CE-4F01-B28D-932458A81F28}"/>
              </a:ext>
            </a:extLst>
          </p:cNvPr>
          <p:cNvSpPr/>
          <p:nvPr/>
        </p:nvSpPr>
        <p:spPr>
          <a:xfrm>
            <a:off x="4713403" y="2242871"/>
            <a:ext cx="2253006" cy="9332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9638A6AE-FCE1-4B31-BEB9-28A76DFAFD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1" t="25975" r="64661" b="51376"/>
          <a:stretch/>
        </p:blipFill>
        <p:spPr>
          <a:xfrm>
            <a:off x="8160473" y="1627719"/>
            <a:ext cx="3387365" cy="2080967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6EBC1ED7-02E8-4D25-A969-12885C9D1EE1}"/>
              </a:ext>
            </a:extLst>
          </p:cNvPr>
          <p:cNvSpPr/>
          <p:nvPr/>
        </p:nvSpPr>
        <p:spPr>
          <a:xfrm rot="20741261">
            <a:off x="7081296" y="2289002"/>
            <a:ext cx="1052663" cy="24343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9D0C06E3-981C-407B-9135-2F7BDA229119}"/>
              </a:ext>
            </a:extLst>
          </p:cNvPr>
          <p:cNvSpPr/>
          <p:nvPr/>
        </p:nvSpPr>
        <p:spPr>
          <a:xfrm>
            <a:off x="9722368" y="2668203"/>
            <a:ext cx="377072" cy="32009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F47EDA5-B202-4E99-8711-7803C20CF129}"/>
              </a:ext>
            </a:extLst>
          </p:cNvPr>
          <p:cNvSpPr/>
          <p:nvPr/>
        </p:nvSpPr>
        <p:spPr>
          <a:xfrm>
            <a:off x="8267307" y="3424289"/>
            <a:ext cx="3167406" cy="2843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FEE027-D898-4D4A-9550-9140DEB1D38D}"/>
              </a:ext>
            </a:extLst>
          </p:cNvPr>
          <p:cNvSpPr txBox="1"/>
          <p:nvPr/>
        </p:nvSpPr>
        <p:spPr>
          <a:xfrm>
            <a:off x="8421281" y="4488205"/>
            <a:ext cx="3013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Use this amount. Now go back  and put the amount in the “Miscellaneous Tab”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581518-7C68-4430-BBEA-709C8DDCE64E}"/>
              </a:ext>
            </a:extLst>
          </p:cNvPr>
          <p:cNvSpPr/>
          <p:nvPr/>
        </p:nvSpPr>
        <p:spPr>
          <a:xfrm>
            <a:off x="8334088" y="4488205"/>
            <a:ext cx="3013432" cy="104990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D4CCCD4A-BEF9-46EC-906F-45EB38EF4DCF}"/>
              </a:ext>
            </a:extLst>
          </p:cNvPr>
          <p:cNvSpPr/>
          <p:nvPr/>
        </p:nvSpPr>
        <p:spPr>
          <a:xfrm>
            <a:off x="9803879" y="3827282"/>
            <a:ext cx="377072" cy="56095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5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3" grpId="0" animBg="1"/>
      <p:bldP spid="14" grpId="0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EF754-D756-4525-8254-4D8A5AD60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130"/>
            <a:ext cx="10515600" cy="3346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b="1" u="sng" dirty="0">
                <a:highlight>
                  <a:srgbClr val="00FFFF"/>
                </a:highlight>
              </a:rPr>
              <a:t>Miscellaneous Tab</a:t>
            </a:r>
          </a:p>
        </p:txBody>
      </p:sp>
      <p:pic>
        <p:nvPicPr>
          <p:cNvPr id="5" name="Content Placeholder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7E2DCBFA-91EE-4E28-8A0C-FC318CBADF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93" y="377072"/>
            <a:ext cx="11962613" cy="6363091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9B06045-1CCD-4CD4-B222-ABEA8416C8D3}"/>
              </a:ext>
            </a:extLst>
          </p:cNvPr>
          <p:cNvSpPr/>
          <p:nvPr/>
        </p:nvSpPr>
        <p:spPr>
          <a:xfrm>
            <a:off x="659875" y="2625366"/>
            <a:ext cx="2450969" cy="3346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93C9FF9-67E7-402B-863F-CF802CF90658}"/>
              </a:ext>
            </a:extLst>
          </p:cNvPr>
          <p:cNvSpPr/>
          <p:nvPr/>
        </p:nvSpPr>
        <p:spPr>
          <a:xfrm>
            <a:off x="4204356" y="2625366"/>
            <a:ext cx="311084" cy="3346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C175518-08FA-4782-8E45-3D71D500BEAE}"/>
              </a:ext>
            </a:extLst>
          </p:cNvPr>
          <p:cNvSpPr/>
          <p:nvPr/>
        </p:nvSpPr>
        <p:spPr>
          <a:xfrm>
            <a:off x="4590854" y="2625366"/>
            <a:ext cx="754144" cy="3346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76E3EE-8A28-4200-B3DD-A52FC6A91AA2}"/>
              </a:ext>
            </a:extLst>
          </p:cNvPr>
          <p:cNvSpPr/>
          <p:nvPr/>
        </p:nvSpPr>
        <p:spPr>
          <a:xfrm>
            <a:off x="3591612" y="1545996"/>
            <a:ext cx="923828" cy="2450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14E17A4-4818-47E9-B2A7-5AE152253CAC}"/>
              </a:ext>
            </a:extLst>
          </p:cNvPr>
          <p:cNvSpPr/>
          <p:nvPr/>
        </p:nvSpPr>
        <p:spPr>
          <a:xfrm rot="13078699">
            <a:off x="1782634" y="3650655"/>
            <a:ext cx="2065833" cy="17314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44AF411-9A14-46AB-9365-B9ED693B8FA1}"/>
              </a:ext>
            </a:extLst>
          </p:cNvPr>
          <p:cNvSpPr/>
          <p:nvPr/>
        </p:nvSpPr>
        <p:spPr>
          <a:xfrm rot="16819930">
            <a:off x="3383824" y="3513177"/>
            <a:ext cx="1321623" cy="1615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2DD1D312-FD18-461F-9700-4484F21780A4}"/>
              </a:ext>
            </a:extLst>
          </p:cNvPr>
          <p:cNvSpPr/>
          <p:nvPr/>
        </p:nvSpPr>
        <p:spPr>
          <a:xfrm rot="17552356">
            <a:off x="3925376" y="3504650"/>
            <a:ext cx="1321623" cy="17495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35432A-5FE1-4C3B-A667-8AFBE79D6C91}"/>
              </a:ext>
            </a:extLst>
          </p:cNvPr>
          <p:cNvSpPr txBox="1"/>
          <p:nvPr/>
        </p:nvSpPr>
        <p:spPr>
          <a:xfrm>
            <a:off x="3674444" y="4258211"/>
            <a:ext cx="1245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 ENTRIES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846FDC-6FC0-42F6-B4AA-CA9CBD84AB56}"/>
              </a:ext>
            </a:extLst>
          </p:cNvPr>
          <p:cNvSpPr/>
          <p:nvPr/>
        </p:nvSpPr>
        <p:spPr>
          <a:xfrm>
            <a:off x="9561694" y="4797742"/>
            <a:ext cx="2375554" cy="16730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C12701-A74F-40AC-BA1C-C751A4D2FB8A}"/>
              </a:ext>
            </a:extLst>
          </p:cNvPr>
          <p:cNvSpPr/>
          <p:nvPr/>
        </p:nvSpPr>
        <p:spPr>
          <a:xfrm>
            <a:off x="3683014" y="4258211"/>
            <a:ext cx="1245839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413C502-9B54-4950-BF47-D477D58D7240}"/>
              </a:ext>
            </a:extLst>
          </p:cNvPr>
          <p:cNvSpPr/>
          <p:nvPr/>
        </p:nvSpPr>
        <p:spPr>
          <a:xfrm>
            <a:off x="5344998" y="5128181"/>
            <a:ext cx="867266" cy="518475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C803DF06-EBE7-47CA-9C29-150717E63B97}"/>
              </a:ext>
            </a:extLst>
          </p:cNvPr>
          <p:cNvSpPr/>
          <p:nvPr/>
        </p:nvSpPr>
        <p:spPr>
          <a:xfrm rot="2825886">
            <a:off x="7255346" y="2022919"/>
            <a:ext cx="396001" cy="3651101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E87CAF-4A61-4448-823B-1BA274F622C0}"/>
              </a:ext>
            </a:extLst>
          </p:cNvPr>
          <p:cNvSpPr txBox="1"/>
          <p:nvPr/>
        </p:nvSpPr>
        <p:spPr>
          <a:xfrm>
            <a:off x="8950525" y="1986699"/>
            <a:ext cx="1890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Still $0.00!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A733E7-8854-400A-AAF5-372EC9E25A8C}"/>
              </a:ext>
            </a:extLst>
          </p:cNvPr>
          <p:cNvSpPr txBox="1"/>
          <p:nvPr/>
        </p:nvSpPr>
        <p:spPr>
          <a:xfrm>
            <a:off x="8775488" y="3183171"/>
            <a:ext cx="21560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There is no refresh button in the “Miscellaneous Tab”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F6DBF9A-4FB4-4C04-9464-090B9E17D197}"/>
              </a:ext>
            </a:extLst>
          </p:cNvPr>
          <p:cNvSpPr/>
          <p:nvPr/>
        </p:nvSpPr>
        <p:spPr>
          <a:xfrm>
            <a:off x="8950524" y="1986699"/>
            <a:ext cx="1890299" cy="47399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D02BF39B-6BDC-4393-BF8D-6A1EF8F5B272}"/>
              </a:ext>
            </a:extLst>
          </p:cNvPr>
          <p:cNvSpPr/>
          <p:nvPr/>
        </p:nvSpPr>
        <p:spPr>
          <a:xfrm>
            <a:off x="9391975" y="2559372"/>
            <a:ext cx="396001" cy="494223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A213A41-AE15-45D2-8087-1682C70D3235}"/>
              </a:ext>
            </a:extLst>
          </p:cNvPr>
          <p:cNvSpPr/>
          <p:nvPr/>
        </p:nvSpPr>
        <p:spPr>
          <a:xfrm>
            <a:off x="8598480" y="3108269"/>
            <a:ext cx="2300150" cy="147324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FE6A1BFF-B07C-4353-AEF5-19B5A0A5BB9D}"/>
              </a:ext>
            </a:extLst>
          </p:cNvPr>
          <p:cNvSpPr/>
          <p:nvPr/>
        </p:nvSpPr>
        <p:spPr>
          <a:xfrm>
            <a:off x="9516007" y="4641530"/>
            <a:ext cx="396001" cy="494223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D1C8BE-0185-4247-91C0-C7FAD9D24EFC}"/>
              </a:ext>
            </a:extLst>
          </p:cNvPr>
          <p:cNvSpPr txBox="1"/>
          <p:nvPr/>
        </p:nvSpPr>
        <p:spPr>
          <a:xfrm>
            <a:off x="8233220" y="5233120"/>
            <a:ext cx="30529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Go back to the “Project Data Tab” and hit the refresh button</a:t>
            </a:r>
            <a:endParaRPr lang="en-US" sz="18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A94C750-429F-4E2D-85FF-E3616BD3AD42}"/>
              </a:ext>
            </a:extLst>
          </p:cNvPr>
          <p:cNvSpPr/>
          <p:nvPr/>
        </p:nvSpPr>
        <p:spPr>
          <a:xfrm>
            <a:off x="8233220" y="5195772"/>
            <a:ext cx="2775954" cy="107504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6BA11DB-BD38-497C-B193-9744CB0CB56F}"/>
              </a:ext>
            </a:extLst>
          </p:cNvPr>
          <p:cNvSpPr/>
          <p:nvPr/>
        </p:nvSpPr>
        <p:spPr>
          <a:xfrm>
            <a:off x="6096000" y="2249904"/>
            <a:ext cx="867266" cy="117909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D7883DE4-EE5E-47CC-9B8A-2BB392267204}"/>
              </a:ext>
            </a:extLst>
          </p:cNvPr>
          <p:cNvSpPr/>
          <p:nvPr/>
        </p:nvSpPr>
        <p:spPr>
          <a:xfrm rot="16048544">
            <a:off x="5836517" y="3817942"/>
            <a:ext cx="999153" cy="2482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/>
      <p:bldP spid="16" grpId="0" animBg="1"/>
      <p:bldP spid="17" grpId="0" animBg="1"/>
      <p:bldP spid="18" grpId="0" animBg="1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6" grpId="0"/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B7F11-CB4F-427E-90B4-A654E1583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335"/>
            <a:ext cx="10515600" cy="443273"/>
          </a:xfrm>
        </p:spPr>
        <p:txBody>
          <a:bodyPr>
            <a:normAutofit/>
          </a:bodyPr>
          <a:lstStyle/>
          <a:p>
            <a:pPr algn="ctr"/>
            <a:r>
              <a:rPr lang="en-US" sz="2000" u="sng" dirty="0">
                <a:highlight>
                  <a:srgbClr val="00FFFF"/>
                </a:highlight>
              </a:rPr>
              <a:t>Project Data Tab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4010E1B-1214-470D-9B36-29284057E7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09" y="565609"/>
            <a:ext cx="11802359" cy="617005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1D3644-932E-4DD9-9DA0-07348E25B8BD}"/>
              </a:ext>
            </a:extLst>
          </p:cNvPr>
          <p:cNvSpPr txBox="1"/>
          <p:nvPr/>
        </p:nvSpPr>
        <p:spPr>
          <a:xfrm>
            <a:off x="229386" y="5661240"/>
            <a:ext cx="246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HIT REFRESH TO GET CONTINGENCY INTO “RELOCATION TOTALS”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4186B2-4708-46F7-9864-883A0D26B64A}"/>
              </a:ext>
            </a:extLst>
          </p:cNvPr>
          <p:cNvSpPr/>
          <p:nvPr/>
        </p:nvSpPr>
        <p:spPr>
          <a:xfrm>
            <a:off x="716438" y="4986778"/>
            <a:ext cx="735290" cy="33936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8168CD55-4326-476E-AE03-3179CCC0FA50}"/>
              </a:ext>
            </a:extLst>
          </p:cNvPr>
          <p:cNvSpPr/>
          <p:nvPr/>
        </p:nvSpPr>
        <p:spPr>
          <a:xfrm rot="10800000">
            <a:off x="989461" y="5340462"/>
            <a:ext cx="189245" cy="33936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5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5BFAB-63BC-4DE4-853D-3E0010E0EE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292" y="150830"/>
            <a:ext cx="9926424" cy="1225483"/>
          </a:xfrm>
        </p:spPr>
        <p:txBody>
          <a:bodyPr>
            <a:noAutofit/>
          </a:bodyPr>
          <a:lstStyle/>
          <a:p>
            <a:r>
              <a:rPr lang="en-US" sz="4400" b="1" u="sng" dirty="0"/>
              <a:t>Power Point Slide Direction</a:t>
            </a:r>
            <a:br>
              <a:rPr lang="en-US" sz="4000" b="1" dirty="0"/>
            </a:br>
            <a:endParaRPr lang="en-US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4BDB18-2140-4078-AC65-D20AD89940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1006" y="2535811"/>
            <a:ext cx="9209988" cy="1025164"/>
          </a:xfrm>
        </p:spPr>
        <p:txBody>
          <a:bodyPr>
            <a:noAutofit/>
          </a:bodyPr>
          <a:lstStyle/>
          <a:p>
            <a:pPr marL="1600200" lvl="1" indent="-1143000" algn="l">
              <a:buAutoNum type="arabicPeriod"/>
            </a:pPr>
            <a:r>
              <a:rPr lang="en-US" sz="3200" dirty="0"/>
              <a:t> Utility Relocation Cost Estimate</a:t>
            </a:r>
          </a:p>
          <a:p>
            <a:pPr marL="1600200" lvl="1" indent="-1143000" algn="l">
              <a:buAutoNum type="arabicPeriod"/>
            </a:pPr>
            <a:r>
              <a:rPr lang="en-US" sz="3200" dirty="0"/>
              <a:t> Utility Construction Cost Estimate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5A6C7B-0A9D-4A6F-A55E-3E808FCD02C3}"/>
              </a:ext>
            </a:extLst>
          </p:cNvPr>
          <p:cNvSpPr txBox="1"/>
          <p:nvPr/>
        </p:nvSpPr>
        <p:spPr>
          <a:xfrm>
            <a:off x="1159497" y="1046374"/>
            <a:ext cx="90780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The purpose is to go step-by-step through the Cookbook Tool on SharePoint in order to produce two cost estimate numbers for each project: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8A6865-FEC2-4C37-ADB9-E0FEAAB180AF}"/>
              </a:ext>
            </a:extLst>
          </p:cNvPr>
          <p:cNvSpPr txBox="1"/>
          <p:nvPr/>
        </p:nvSpPr>
        <p:spPr>
          <a:xfrm>
            <a:off x="2253006" y="3940404"/>
            <a:ext cx="7456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**We are not standardizing items or pricing.  It is all adjustable and flexible.  Prices in the Cookbook might work for your project and they might not</a:t>
            </a:r>
            <a:r>
              <a:rPr lang="en-US" dirty="0"/>
              <a:t>.***</a:t>
            </a:r>
          </a:p>
        </p:txBody>
      </p:sp>
    </p:spTree>
    <p:extLst>
      <p:ext uri="{BB962C8B-B14F-4D97-AF65-F5344CB8AC3E}">
        <p14:creationId xmlns:p14="http://schemas.microsoft.com/office/powerpoint/2010/main" val="14313571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28D44-0C1F-451D-A011-43DA3D709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403"/>
            <a:ext cx="10515600" cy="414778"/>
          </a:xfrm>
        </p:spPr>
        <p:txBody>
          <a:bodyPr>
            <a:normAutofit/>
          </a:bodyPr>
          <a:lstStyle/>
          <a:p>
            <a:pPr algn="ctr"/>
            <a:r>
              <a:rPr lang="en-US" sz="2000" b="1" u="sng" dirty="0">
                <a:highlight>
                  <a:srgbClr val="00FFFF"/>
                </a:highlight>
              </a:rPr>
              <a:t>Miscellaneous Tab</a:t>
            </a:r>
          </a:p>
        </p:txBody>
      </p:sp>
      <p:pic>
        <p:nvPicPr>
          <p:cNvPr id="5" name="Content Placeholder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236E9EF8-D755-43FA-AA77-1B520A3E46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7" y="536829"/>
            <a:ext cx="11774079" cy="6231118"/>
          </a:xfrm>
          <a:solidFill>
            <a:srgbClr val="FF0000"/>
          </a:solidFill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4E9240F-6E59-4C11-B0F5-FB26E3EF8CCE}"/>
              </a:ext>
            </a:extLst>
          </p:cNvPr>
          <p:cNvSpPr/>
          <p:nvPr/>
        </p:nvSpPr>
        <p:spPr>
          <a:xfrm>
            <a:off x="5307291" y="5175315"/>
            <a:ext cx="1178350" cy="4807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9DF93165-7A42-4E06-9425-585CF30BA6BA}"/>
              </a:ext>
            </a:extLst>
          </p:cNvPr>
          <p:cNvSpPr/>
          <p:nvPr/>
        </p:nvSpPr>
        <p:spPr>
          <a:xfrm rot="2090306">
            <a:off x="6249971" y="4308049"/>
            <a:ext cx="197963" cy="8672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494C7E-0700-4FDE-B4DE-EA4F885283A5}"/>
              </a:ext>
            </a:extLst>
          </p:cNvPr>
          <p:cNvSpPr txBox="1"/>
          <p:nvPr/>
        </p:nvSpPr>
        <p:spPr>
          <a:xfrm>
            <a:off x="7117237" y="4025245"/>
            <a:ext cx="1970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Double Check “Miscellaneous Tab” for the value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4F3B4B-A539-4706-AD49-FC95547FF00E}"/>
              </a:ext>
            </a:extLst>
          </p:cNvPr>
          <p:cNvSpPr/>
          <p:nvPr/>
        </p:nvSpPr>
        <p:spPr>
          <a:xfrm>
            <a:off x="7117237" y="4025245"/>
            <a:ext cx="1970202" cy="10275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140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8088A-E277-444D-B957-59D7C8EA2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555"/>
            <a:ext cx="10515600" cy="381785"/>
          </a:xfrm>
        </p:spPr>
        <p:txBody>
          <a:bodyPr>
            <a:normAutofit/>
          </a:bodyPr>
          <a:lstStyle/>
          <a:p>
            <a:pPr algn="ctr"/>
            <a:r>
              <a:rPr lang="en-US" sz="2000" b="1" u="sng" dirty="0">
                <a:highlight>
                  <a:srgbClr val="00FFFF"/>
                </a:highlight>
              </a:rPr>
              <a:t>Project Totals Tab</a:t>
            </a:r>
          </a:p>
        </p:txBody>
      </p:sp>
      <p:pic>
        <p:nvPicPr>
          <p:cNvPr id="5" name="Content Placeholder 4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B3681129-6369-447E-9993-3D8F18413C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34" y="538898"/>
            <a:ext cx="11792932" cy="6297105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4BAD194-C6F5-448B-B9F4-831C27903673}"/>
              </a:ext>
            </a:extLst>
          </p:cNvPr>
          <p:cNvSpPr/>
          <p:nvPr/>
        </p:nvSpPr>
        <p:spPr>
          <a:xfrm>
            <a:off x="2177592" y="4553146"/>
            <a:ext cx="820132" cy="3817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AB45FA0-636B-45AE-B1C5-C21A5B63702D}"/>
              </a:ext>
            </a:extLst>
          </p:cNvPr>
          <p:cNvSpPr/>
          <p:nvPr/>
        </p:nvSpPr>
        <p:spPr>
          <a:xfrm>
            <a:off x="6674963" y="4656842"/>
            <a:ext cx="820132" cy="2073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A34B48-C8A8-464F-8CFC-1037AE977F03}"/>
              </a:ext>
            </a:extLst>
          </p:cNvPr>
          <p:cNvSpPr txBox="1"/>
          <p:nvPr/>
        </p:nvSpPr>
        <p:spPr>
          <a:xfrm>
            <a:off x="8587819" y="2733773"/>
            <a:ext cx="2507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Double Check “Project Totals” Tab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64ED01-4BEC-4FDF-BA97-AEB1D7B4723D}"/>
              </a:ext>
            </a:extLst>
          </p:cNvPr>
          <p:cNvSpPr/>
          <p:nvPr/>
        </p:nvSpPr>
        <p:spPr>
          <a:xfrm>
            <a:off x="8380429" y="2733772"/>
            <a:ext cx="2973371" cy="69522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9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DA9BA-F615-424C-BB3A-F1D4D779D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841"/>
            <a:ext cx="10515600" cy="33936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b="1" u="sng" dirty="0">
                <a:highlight>
                  <a:srgbClr val="00FFFF"/>
                </a:highlight>
              </a:rPr>
              <a:t>Reports Tab</a:t>
            </a:r>
          </a:p>
        </p:txBody>
      </p:sp>
      <p:pic>
        <p:nvPicPr>
          <p:cNvPr id="5" name="Content Placeholder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EFA2F0DB-C6B3-409A-9DCE-25BB142A22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6" y="424206"/>
            <a:ext cx="11887200" cy="6249971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E790AB0-EE0B-49CA-BE89-F4147F233D77}"/>
              </a:ext>
            </a:extLst>
          </p:cNvPr>
          <p:cNvSpPr/>
          <p:nvPr/>
        </p:nvSpPr>
        <p:spPr>
          <a:xfrm>
            <a:off x="961533" y="2215298"/>
            <a:ext cx="1140643" cy="33936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15C50189-8280-42F4-94DF-D70B0B43A1EB}"/>
              </a:ext>
            </a:extLst>
          </p:cNvPr>
          <p:cNvSpPr/>
          <p:nvPr/>
        </p:nvSpPr>
        <p:spPr>
          <a:xfrm>
            <a:off x="2201156" y="2304852"/>
            <a:ext cx="956823" cy="9898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8ED396-693C-4B0F-8D18-937BCCCD7714}"/>
              </a:ext>
            </a:extLst>
          </p:cNvPr>
          <p:cNvSpPr txBox="1"/>
          <p:nvPr/>
        </p:nvSpPr>
        <p:spPr>
          <a:xfrm>
            <a:off x="3157979" y="2166476"/>
            <a:ext cx="2535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TO RUN REPORT WHICH PRODUCES YOUR DELIVERABLE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E38AEC-82EC-4FD0-8722-E19D6071ED3C}"/>
              </a:ext>
            </a:extLst>
          </p:cNvPr>
          <p:cNvSpPr/>
          <p:nvPr/>
        </p:nvSpPr>
        <p:spPr>
          <a:xfrm>
            <a:off x="3157979" y="2215298"/>
            <a:ext cx="2469823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0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7A43E94F-C3EC-4F13-93F7-F7D20BA326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2" y="570236"/>
            <a:ext cx="11990894" cy="617935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CD88D7-802A-4369-9D87-8064A64FC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09"/>
            <a:ext cx="10515600" cy="543097"/>
          </a:xfrm>
        </p:spPr>
        <p:txBody>
          <a:bodyPr>
            <a:normAutofit fontScale="90000"/>
          </a:bodyPr>
          <a:lstStyle/>
          <a:p>
            <a:r>
              <a:rPr lang="en-US" dirty="0"/>
              <a:t>Utility Estimate Worksheet: The Deliverable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9B07C80D-E039-4ED9-A5FB-8D943DE8CCD6}"/>
              </a:ext>
            </a:extLst>
          </p:cNvPr>
          <p:cNvSpPr/>
          <p:nvPr/>
        </p:nvSpPr>
        <p:spPr>
          <a:xfrm rot="16200000">
            <a:off x="948302" y="5608793"/>
            <a:ext cx="1016292" cy="17910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731834-F128-4CDD-A064-32DD6F807838}"/>
              </a:ext>
            </a:extLst>
          </p:cNvPr>
          <p:cNvSpPr txBox="1"/>
          <p:nvPr/>
        </p:nvSpPr>
        <p:spPr>
          <a:xfrm>
            <a:off x="1011804" y="3989873"/>
            <a:ext cx="2073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To Scroll Through All Pages of the Utility Estimate Worksheet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F48D8D-14D7-45D0-A1A1-C7F6F0B921E4}"/>
              </a:ext>
            </a:extLst>
          </p:cNvPr>
          <p:cNvSpPr/>
          <p:nvPr/>
        </p:nvSpPr>
        <p:spPr>
          <a:xfrm>
            <a:off x="1011804" y="3989873"/>
            <a:ext cx="2073897" cy="120032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684C24B2-81ED-4F02-8A6B-5063131A51F1}"/>
              </a:ext>
            </a:extLst>
          </p:cNvPr>
          <p:cNvSpPr/>
          <p:nvPr/>
        </p:nvSpPr>
        <p:spPr>
          <a:xfrm rot="2176049">
            <a:off x="425485" y="1719647"/>
            <a:ext cx="1361174" cy="43660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925C82-C8B7-4F7F-83BE-CE42FF175ED4}"/>
              </a:ext>
            </a:extLst>
          </p:cNvPr>
          <p:cNvSpPr txBox="1"/>
          <p:nvPr/>
        </p:nvSpPr>
        <p:spPr>
          <a:xfrm>
            <a:off x="1546001" y="2331900"/>
            <a:ext cx="1185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EA8E04-B4C7-4DA2-869A-D3C42ECCA327}"/>
              </a:ext>
            </a:extLst>
          </p:cNvPr>
          <p:cNvSpPr txBox="1"/>
          <p:nvPr/>
        </p:nvSpPr>
        <p:spPr>
          <a:xfrm>
            <a:off x="8832915" y="2701232"/>
            <a:ext cx="2432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1</a:t>
            </a:r>
          </a:p>
        </p:txBody>
      </p:sp>
    </p:spTree>
    <p:extLst>
      <p:ext uri="{BB962C8B-B14F-4D97-AF65-F5344CB8AC3E}">
        <p14:creationId xmlns:p14="http://schemas.microsoft.com/office/powerpoint/2010/main" val="20071693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81CB0E8-9CD6-4B6B-B9F7-0930F2CCEE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336"/>
            <a:ext cx="12019175" cy="624766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2D8493-DD52-4F2F-A147-BCD06F858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402"/>
            <a:ext cx="10515600" cy="539635"/>
          </a:xfrm>
        </p:spPr>
        <p:txBody>
          <a:bodyPr>
            <a:normAutofit fontScale="90000"/>
          </a:bodyPr>
          <a:lstStyle/>
          <a:p>
            <a:r>
              <a:rPr lang="en-US" dirty="0"/>
              <a:t>Utility Estimate Worksheet: The Deliverable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FD922D-5485-40F8-B536-BED2B469C18F}"/>
              </a:ext>
            </a:extLst>
          </p:cNvPr>
          <p:cNvSpPr txBox="1"/>
          <p:nvPr/>
        </p:nvSpPr>
        <p:spPr>
          <a:xfrm flipH="1">
            <a:off x="9189719" y="2818614"/>
            <a:ext cx="1105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2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CD4E2C1F-5FA8-41D1-AA17-8F6D036ABB52}"/>
              </a:ext>
            </a:extLst>
          </p:cNvPr>
          <p:cNvSpPr/>
          <p:nvPr/>
        </p:nvSpPr>
        <p:spPr>
          <a:xfrm rot="16200000" flipV="1">
            <a:off x="806900" y="5646495"/>
            <a:ext cx="1016292" cy="10370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013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8DDE11F-CF00-49FE-AE6C-37B1DED71A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2" y="635924"/>
            <a:ext cx="11868346" cy="610895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A80163-28AB-4400-ABA1-D77D8D5DD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122"/>
            <a:ext cx="10515600" cy="567915"/>
          </a:xfrm>
        </p:spPr>
        <p:txBody>
          <a:bodyPr>
            <a:normAutofit fontScale="90000"/>
          </a:bodyPr>
          <a:lstStyle/>
          <a:p>
            <a:r>
              <a:rPr lang="en-US" dirty="0"/>
              <a:t>Utility Estimate Worksheet: The Deliverable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C7D617-06D5-4280-9906-A110D0EBDBCE}"/>
              </a:ext>
            </a:extLst>
          </p:cNvPr>
          <p:cNvSpPr txBox="1"/>
          <p:nvPr/>
        </p:nvSpPr>
        <p:spPr>
          <a:xfrm>
            <a:off x="8804635" y="3195687"/>
            <a:ext cx="80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Page 3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04A577B4-2E7E-49A2-8B4E-4762B9644056}"/>
              </a:ext>
            </a:extLst>
          </p:cNvPr>
          <p:cNvSpPr/>
          <p:nvPr/>
        </p:nvSpPr>
        <p:spPr>
          <a:xfrm rot="16200000">
            <a:off x="910596" y="5579265"/>
            <a:ext cx="1016292" cy="17910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239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63996BC-EA8F-4895-B772-53A3DE45E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8" y="886120"/>
            <a:ext cx="11915480" cy="603786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CB0764-0C37-4939-844E-5389B3112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549"/>
            <a:ext cx="10515600" cy="558488"/>
          </a:xfrm>
        </p:spPr>
        <p:txBody>
          <a:bodyPr>
            <a:normAutofit fontScale="90000"/>
          </a:bodyPr>
          <a:lstStyle/>
          <a:p>
            <a:r>
              <a:rPr lang="en-US" dirty="0"/>
              <a:t>Utility Estimate Worksheet: The Deliverable</a:t>
            </a: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18D8792A-01E4-4357-89F4-B8E742E78BBB}"/>
              </a:ext>
            </a:extLst>
          </p:cNvPr>
          <p:cNvSpPr/>
          <p:nvPr/>
        </p:nvSpPr>
        <p:spPr>
          <a:xfrm rot="16200000">
            <a:off x="844609" y="5824362"/>
            <a:ext cx="1016292" cy="17910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360B6D-B3CB-41E8-9586-E5196A3127D2}"/>
              </a:ext>
            </a:extLst>
          </p:cNvPr>
          <p:cNvSpPr txBox="1"/>
          <p:nvPr/>
        </p:nvSpPr>
        <p:spPr>
          <a:xfrm>
            <a:off x="8880049" y="2743200"/>
            <a:ext cx="80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Page 4</a:t>
            </a:r>
          </a:p>
        </p:txBody>
      </p:sp>
    </p:spTree>
    <p:extLst>
      <p:ext uri="{BB962C8B-B14F-4D97-AF65-F5344CB8AC3E}">
        <p14:creationId xmlns:p14="http://schemas.microsoft.com/office/powerpoint/2010/main" val="18650436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F4DA2CC-C1BC-4783-B4DB-F60981C2C3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07" y="1008668"/>
            <a:ext cx="11811786" cy="584933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99282A-676C-4F7A-8B2F-F33EC6F4C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3543"/>
          </a:xfrm>
        </p:spPr>
        <p:txBody>
          <a:bodyPr>
            <a:normAutofit fontScale="90000"/>
          </a:bodyPr>
          <a:lstStyle/>
          <a:p>
            <a:r>
              <a:rPr lang="en-US" dirty="0"/>
              <a:t>Utility Estimate Worksheet: The Deliverable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28376FBD-BDB2-4D9D-B7E1-3586C733D801}"/>
              </a:ext>
            </a:extLst>
          </p:cNvPr>
          <p:cNvSpPr/>
          <p:nvPr/>
        </p:nvSpPr>
        <p:spPr>
          <a:xfrm rot="16200000">
            <a:off x="967161" y="5674938"/>
            <a:ext cx="1016292" cy="17910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1C66B8-AB58-4370-BC9C-B5876164AB94}"/>
              </a:ext>
            </a:extLst>
          </p:cNvPr>
          <p:cNvSpPr txBox="1"/>
          <p:nvPr/>
        </p:nvSpPr>
        <p:spPr>
          <a:xfrm>
            <a:off x="8851769" y="2743200"/>
            <a:ext cx="80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Page 5</a:t>
            </a:r>
          </a:p>
        </p:txBody>
      </p:sp>
    </p:spTree>
    <p:extLst>
      <p:ext uri="{BB962C8B-B14F-4D97-AF65-F5344CB8AC3E}">
        <p14:creationId xmlns:p14="http://schemas.microsoft.com/office/powerpoint/2010/main" val="16958818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C0472-7E8E-4F81-B0C8-22D4BA935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48" y="365125"/>
            <a:ext cx="11981468" cy="59640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Utility Estimate Worksheet: The Deliverable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5576C53-1738-4A06-A8AB-3C73CE8166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70" y="961534"/>
            <a:ext cx="11774078" cy="5769204"/>
          </a:xfr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541C8096-9972-46C3-9422-C275D4A53998}"/>
              </a:ext>
            </a:extLst>
          </p:cNvPr>
          <p:cNvSpPr/>
          <p:nvPr/>
        </p:nvSpPr>
        <p:spPr>
          <a:xfrm rot="16200000">
            <a:off x="1004869" y="5599524"/>
            <a:ext cx="1016292" cy="17910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0E8B4D-6AC4-49F0-9E5A-AC0C190969DF}"/>
              </a:ext>
            </a:extLst>
          </p:cNvPr>
          <p:cNvSpPr txBox="1"/>
          <p:nvPr/>
        </p:nvSpPr>
        <p:spPr>
          <a:xfrm flipH="1">
            <a:off x="8776353" y="2992166"/>
            <a:ext cx="8295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Page 6</a:t>
            </a:r>
          </a:p>
        </p:txBody>
      </p:sp>
    </p:spTree>
    <p:extLst>
      <p:ext uri="{BB962C8B-B14F-4D97-AF65-F5344CB8AC3E}">
        <p14:creationId xmlns:p14="http://schemas.microsoft.com/office/powerpoint/2010/main" val="30126616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45324-32AB-4FB8-9731-0938E9E8C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543"/>
            <a:ext cx="10515600" cy="2686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b="1" u="sng" dirty="0">
                <a:highlight>
                  <a:srgbClr val="00FFFF"/>
                </a:highlight>
              </a:rPr>
              <a:t>Reports Tab</a:t>
            </a:r>
          </a:p>
        </p:txBody>
      </p:sp>
      <p:pic>
        <p:nvPicPr>
          <p:cNvPr id="5" name="Content Placeholder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9103E81E-4263-47C0-87C5-206B2465D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75" y="537328"/>
            <a:ext cx="11962615" cy="616513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5BAF80-A30F-42AC-AB21-23B6E4C9911B}"/>
              </a:ext>
            </a:extLst>
          </p:cNvPr>
          <p:cNvSpPr txBox="1"/>
          <p:nvPr/>
        </p:nvSpPr>
        <p:spPr>
          <a:xfrm>
            <a:off x="1282045" y="2479250"/>
            <a:ext cx="603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5BEFD769-79F0-4487-8626-02C202A468D1}"/>
              </a:ext>
            </a:extLst>
          </p:cNvPr>
          <p:cNvSpPr/>
          <p:nvPr/>
        </p:nvSpPr>
        <p:spPr>
          <a:xfrm>
            <a:off x="2036190" y="2639505"/>
            <a:ext cx="707010" cy="1321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73095D-C23F-4437-ACD8-FA94776EE9B3}"/>
              </a:ext>
            </a:extLst>
          </p:cNvPr>
          <p:cNvSpPr txBox="1"/>
          <p:nvPr/>
        </p:nvSpPr>
        <p:spPr>
          <a:xfrm>
            <a:off x="2749486" y="2396484"/>
            <a:ext cx="2862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Needed For Final Estimate Deliverable</a:t>
            </a:r>
          </a:p>
        </p:txBody>
      </p:sp>
    </p:spTree>
    <p:extLst>
      <p:ext uri="{BB962C8B-B14F-4D97-AF65-F5344CB8AC3E}">
        <p14:creationId xmlns:p14="http://schemas.microsoft.com/office/powerpoint/2010/main" val="261115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A76E7-76B5-4B90-AE01-36BF4FFA1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37328"/>
            <a:ext cx="9144000" cy="886119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Cost Definitions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7D36AA-23CC-4912-B3B9-8CAC5FAB6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3489" y="1773238"/>
            <a:ext cx="9144000" cy="1790094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en-US" u="sng" dirty="0"/>
              <a:t>Utility Relocation Costs:</a:t>
            </a:r>
            <a:r>
              <a:rPr lang="en-US" dirty="0"/>
              <a:t>   Utility Relocation Construction that the 	NCDOT is fiscally responsible for.  This relocation is performed 	outside of the highway contract.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dirty="0"/>
              <a:t>For this exercise we are going to include power, communication, and gas as Utility Relocation Costs that the NCDOT is fiscally responsible for.</a:t>
            </a:r>
          </a:p>
          <a:p>
            <a:pPr lvl="2" algn="l"/>
            <a:endParaRPr lang="en-US" dirty="0"/>
          </a:p>
          <a:p>
            <a:pPr marL="1371600" lvl="2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F42871-8824-44CF-9FE3-90E4489C38C7}"/>
              </a:ext>
            </a:extLst>
          </p:cNvPr>
          <p:cNvSpPr txBox="1"/>
          <p:nvPr/>
        </p:nvSpPr>
        <p:spPr>
          <a:xfrm>
            <a:off x="1203489" y="3558277"/>
            <a:ext cx="92602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dirty="0"/>
              <a:t>2. </a:t>
            </a:r>
            <a:r>
              <a:rPr lang="en-US" sz="2400" u="sng" dirty="0"/>
              <a:t>Utility Construction Costs:</a:t>
            </a:r>
            <a:r>
              <a:rPr lang="en-US" sz="2400" dirty="0"/>
              <a:t>   Utility relocation construction that the   	NCDOT performs for the Utility Owner inside the highway 	contract.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dirty="0"/>
              <a:t>These are usually the “wet” utilities.  Fiscal responsibility for relocation is not needed at this stage in estimation.</a:t>
            </a:r>
          </a:p>
        </p:txBody>
      </p:sp>
    </p:spTree>
    <p:extLst>
      <p:ext uri="{BB962C8B-B14F-4D97-AF65-F5344CB8AC3E}">
        <p14:creationId xmlns:p14="http://schemas.microsoft.com/office/powerpoint/2010/main" val="34301407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C47BF-1850-44DB-BDEF-EC0FFD9BE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701"/>
            <a:ext cx="10515600" cy="419493"/>
          </a:xfrm>
        </p:spPr>
        <p:txBody>
          <a:bodyPr>
            <a:normAutofit/>
          </a:bodyPr>
          <a:lstStyle/>
          <a:p>
            <a:pPr algn="ctr"/>
            <a:r>
              <a:rPr lang="en-US" sz="2000" b="1" u="sng" dirty="0">
                <a:highlight>
                  <a:srgbClr val="00FFFF"/>
                </a:highlight>
              </a:rPr>
              <a:t>Pole Description Tab</a:t>
            </a:r>
          </a:p>
        </p:txBody>
      </p:sp>
      <p:pic>
        <p:nvPicPr>
          <p:cNvPr id="5" name="Content Placeholder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DE4443BD-BBA9-440F-BFCE-EF35557A8B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26" y="612742"/>
            <a:ext cx="11538408" cy="617455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59F045-5AD0-453F-9FC4-E0B3EBE22EDC}"/>
              </a:ext>
            </a:extLst>
          </p:cNvPr>
          <p:cNvSpPr txBox="1"/>
          <p:nvPr/>
        </p:nvSpPr>
        <p:spPr>
          <a:xfrm>
            <a:off x="3047215" y="3108191"/>
            <a:ext cx="609442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Pole Description Tab is not needed to produce final estimate deliverable</a:t>
            </a:r>
          </a:p>
        </p:txBody>
      </p:sp>
    </p:spTree>
    <p:extLst>
      <p:ext uri="{BB962C8B-B14F-4D97-AF65-F5344CB8AC3E}">
        <p14:creationId xmlns:p14="http://schemas.microsoft.com/office/powerpoint/2010/main" val="128909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4EED6-F6CC-409F-A0F1-4E2C70B8F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682"/>
            <a:ext cx="10515600" cy="2639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b="1" u="sng" dirty="0">
                <a:highlight>
                  <a:srgbClr val="00FFFF"/>
                </a:highlight>
              </a:rPr>
              <a:t>Pole Data Tab </a:t>
            </a:r>
          </a:p>
        </p:txBody>
      </p:sp>
      <p:pic>
        <p:nvPicPr>
          <p:cNvPr id="5" name="Content Placeholder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07A3FED4-59EA-4C01-95C6-E2A34595E6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43" y="556182"/>
            <a:ext cx="11613823" cy="630181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A3E976-80B2-4D10-9FDE-0B99FA6CBA36}"/>
              </a:ext>
            </a:extLst>
          </p:cNvPr>
          <p:cNvSpPr txBox="1"/>
          <p:nvPr/>
        </p:nvSpPr>
        <p:spPr>
          <a:xfrm>
            <a:off x="3047215" y="3108191"/>
            <a:ext cx="609442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Pole Data Tab is not needed to produce final estimate deliverable</a:t>
            </a:r>
          </a:p>
        </p:txBody>
      </p:sp>
    </p:spTree>
    <p:extLst>
      <p:ext uri="{BB962C8B-B14F-4D97-AF65-F5344CB8AC3E}">
        <p14:creationId xmlns:p14="http://schemas.microsoft.com/office/powerpoint/2010/main" val="7897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4780D-4D8E-4F50-84A4-320384E5A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970"/>
          </a:xfrm>
        </p:spPr>
        <p:txBody>
          <a:bodyPr>
            <a:noAutofit/>
          </a:bodyPr>
          <a:lstStyle/>
          <a:p>
            <a:pPr algn="ctr"/>
            <a:r>
              <a:rPr lang="en-US" sz="4800" b="1" u="sng" dirty="0"/>
              <a:t>Helpful Hints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6B430-54CC-483C-9AA1-3F18DA924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291" y="1498862"/>
            <a:ext cx="10618509" cy="370473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When you get an estimate finished PRINT IT OUT.  Keep a paper hard copy of that estimate.</a:t>
            </a:r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CookBook</a:t>
            </a:r>
            <a:r>
              <a:rPr lang="en-US" dirty="0"/>
              <a:t> was very thoroughly designed to offer a lot of options to an estimator.</a:t>
            </a:r>
          </a:p>
          <a:p>
            <a:r>
              <a:rPr lang="en-US" dirty="0"/>
              <a:t>If you get lost in the program, you can always: go back to the Utilities Unit SharePoint site, download this same version of the </a:t>
            </a:r>
            <a:r>
              <a:rPr lang="en-US" dirty="0" err="1"/>
              <a:t>CookBook</a:t>
            </a:r>
            <a:r>
              <a:rPr lang="en-US" dirty="0"/>
              <a:t>, and follow these steps to produce an estimate deliverable. 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1157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FEAAD-498E-412F-9A72-200B9CAC0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334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E9234-489A-4669-89BA-2A654CECB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060877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E0D10-EEFB-4DA1-ADE7-282AB88FC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627" y="365125"/>
            <a:ext cx="4029172" cy="2044699"/>
          </a:xfrm>
        </p:spPr>
        <p:txBody>
          <a:bodyPr>
            <a:normAutofit/>
          </a:bodyPr>
          <a:lstStyle/>
          <a:p>
            <a:r>
              <a:rPr lang="en-US" dirty="0"/>
              <a:t>Utility Cost Estimate Request Form</a:t>
            </a:r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74B3917D-CF5D-4041-A6ED-774F76AD8E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9" t="5556" r="8194" b="16785"/>
          <a:stretch/>
        </p:blipFill>
        <p:spPr>
          <a:xfrm>
            <a:off x="662626" y="75414"/>
            <a:ext cx="5995348" cy="670717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4D6FB5E-D279-4DF1-A0A8-5F69B15615FE}"/>
              </a:ext>
            </a:extLst>
          </p:cNvPr>
          <p:cNvSpPr/>
          <p:nvPr/>
        </p:nvSpPr>
        <p:spPr>
          <a:xfrm>
            <a:off x="923827" y="2573518"/>
            <a:ext cx="3440783" cy="3864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CB1E2A-5FC9-4CA9-AE4D-5A56B8BA0814}"/>
              </a:ext>
            </a:extLst>
          </p:cNvPr>
          <p:cNvSpPr/>
          <p:nvPr/>
        </p:nvSpPr>
        <p:spPr>
          <a:xfrm>
            <a:off x="7117237" y="433633"/>
            <a:ext cx="4025245" cy="213988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2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0F3F7-7C1E-4FF8-AF8D-1F6D0BD40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9786"/>
          </a:xfrm>
        </p:spPr>
        <p:txBody>
          <a:bodyPr/>
          <a:lstStyle/>
          <a:p>
            <a:r>
              <a:rPr lang="en-US" dirty="0"/>
              <a:t>TAB LIST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94EE08-5B86-40DB-9D7F-9100B0A02F91}"/>
              </a:ext>
            </a:extLst>
          </p:cNvPr>
          <p:cNvSpPr txBox="1"/>
          <p:nvPr/>
        </p:nvSpPr>
        <p:spPr>
          <a:xfrm>
            <a:off x="1102936" y="1395167"/>
            <a:ext cx="75320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PROJECT DATA</a:t>
            </a:r>
          </a:p>
          <a:p>
            <a:pPr marL="342900" indent="-342900">
              <a:buAutoNum type="arabicPeriod"/>
            </a:pPr>
            <a:r>
              <a:rPr lang="en-US" sz="2400" dirty="0"/>
              <a:t>UTILITY DESCRIPTION</a:t>
            </a:r>
          </a:p>
          <a:p>
            <a:pPr marL="342900" indent="-342900">
              <a:buAutoNum type="arabicPeriod"/>
            </a:pPr>
            <a:r>
              <a:rPr lang="en-US" sz="2400" dirty="0"/>
              <a:t>POWER</a:t>
            </a:r>
          </a:p>
          <a:p>
            <a:pPr marL="342900" indent="-342900">
              <a:buAutoNum type="arabicPeriod"/>
            </a:pPr>
            <a:r>
              <a:rPr lang="en-US" sz="2400" dirty="0"/>
              <a:t>TELEPHONE</a:t>
            </a:r>
          </a:p>
          <a:p>
            <a:pPr marL="342900" indent="-342900">
              <a:buAutoNum type="arabicPeriod"/>
            </a:pPr>
            <a:r>
              <a:rPr lang="en-US" sz="2400" dirty="0"/>
              <a:t>GAS</a:t>
            </a:r>
          </a:p>
          <a:p>
            <a:pPr marL="342900" indent="-342900">
              <a:buAutoNum type="arabicPeriod"/>
            </a:pPr>
            <a:r>
              <a:rPr lang="en-US" sz="2400" dirty="0"/>
              <a:t>WATER</a:t>
            </a:r>
          </a:p>
          <a:p>
            <a:pPr marL="342900" indent="-342900">
              <a:buAutoNum type="arabicPeriod"/>
            </a:pPr>
            <a:r>
              <a:rPr lang="en-US" sz="2400" dirty="0"/>
              <a:t>SEWER</a:t>
            </a:r>
          </a:p>
          <a:p>
            <a:pPr marL="342900" indent="-342900">
              <a:buAutoNum type="arabicPeriod"/>
            </a:pPr>
            <a:r>
              <a:rPr lang="en-US" sz="2400" dirty="0"/>
              <a:t>MISCELLANEOUS ITEMS</a:t>
            </a:r>
          </a:p>
          <a:p>
            <a:pPr marL="342900" indent="-342900">
              <a:buAutoNum type="arabicPeriod"/>
            </a:pPr>
            <a:r>
              <a:rPr lang="en-US" sz="2400" dirty="0"/>
              <a:t>PROJECT TOTALS</a:t>
            </a:r>
          </a:p>
          <a:p>
            <a:pPr marL="342900" indent="-342900">
              <a:buAutoNum type="arabicPeriod"/>
            </a:pPr>
            <a:r>
              <a:rPr lang="en-US" sz="2400" dirty="0"/>
              <a:t>REPORTS</a:t>
            </a:r>
          </a:p>
          <a:p>
            <a:pPr marL="342900" indent="-342900">
              <a:buAutoNum type="arabicPeriod"/>
            </a:pPr>
            <a:r>
              <a:rPr lang="en-US" sz="2400" dirty="0"/>
              <a:t>POLE DESCRIPTION</a:t>
            </a:r>
          </a:p>
          <a:p>
            <a:pPr marL="342900" indent="-342900">
              <a:buAutoNum type="arabicPeriod"/>
            </a:pPr>
            <a:r>
              <a:rPr lang="en-US" sz="2400" dirty="0"/>
              <a:t>POLE DATA</a:t>
            </a:r>
          </a:p>
        </p:txBody>
      </p:sp>
    </p:spTree>
    <p:extLst>
      <p:ext uri="{BB962C8B-B14F-4D97-AF65-F5344CB8AC3E}">
        <p14:creationId xmlns:p14="http://schemas.microsoft.com/office/powerpoint/2010/main" val="3313151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5FA76-B8CE-4BC6-B410-3EF34952E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876"/>
            <a:ext cx="10515600" cy="372029"/>
          </a:xfrm>
        </p:spPr>
        <p:txBody>
          <a:bodyPr>
            <a:normAutofit/>
          </a:bodyPr>
          <a:lstStyle/>
          <a:p>
            <a:pPr algn="ctr"/>
            <a:r>
              <a:rPr lang="en-US" sz="2000" b="1" u="sng" dirty="0">
                <a:highlight>
                  <a:srgbClr val="00FFFF"/>
                </a:highlight>
              </a:rPr>
              <a:t>Project Data Tab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F2B7656-5555-4116-9E04-D0675675B4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" y="594804"/>
            <a:ext cx="11153775" cy="6120321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7BA5E52-56A3-460B-AD18-D350C27EA787}"/>
                  </a:ext>
                </a:extLst>
              </p14:cNvPr>
              <p14:cNvContentPartPr/>
              <p14:nvPr/>
            </p14:nvContentPartPr>
            <p14:xfrm>
              <a:off x="1579233" y="1720468"/>
              <a:ext cx="330840" cy="312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7BA5E52-56A3-460B-AD18-D350C27EA7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70233" y="1711828"/>
                <a:ext cx="348480" cy="33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914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F3792-CF48-40E0-8664-6B81E659E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763"/>
            <a:ext cx="10515600" cy="451681"/>
          </a:xfrm>
        </p:spPr>
        <p:txBody>
          <a:bodyPr>
            <a:normAutofit/>
          </a:bodyPr>
          <a:lstStyle/>
          <a:p>
            <a:pPr algn="ctr"/>
            <a:r>
              <a:rPr lang="en-US" sz="2000" b="1" u="sng" dirty="0">
                <a:highlight>
                  <a:srgbClr val="00FFFF"/>
                </a:highlight>
              </a:rPr>
              <a:t>Project Data Tab </a:t>
            </a:r>
          </a:p>
        </p:txBody>
      </p:sp>
      <p:pic>
        <p:nvPicPr>
          <p:cNvPr id="15" name="Content Placeholder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9E648EA-C146-437B-94AD-477B7FF7E4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73" y="594444"/>
            <a:ext cx="11434439" cy="6120793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2241192-E8DB-42BF-8C8C-BC0CA61063FD}"/>
                  </a:ext>
                </a:extLst>
              </p14:cNvPr>
              <p14:cNvContentPartPr/>
              <p14:nvPr/>
            </p14:nvContentPartPr>
            <p14:xfrm>
              <a:off x="5246193" y="1020628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2241192-E8DB-42BF-8C8C-BC0CA61063F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37193" y="1011628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4CFE689F-7362-4697-94F0-4499C42F2370}"/>
              </a:ext>
            </a:extLst>
          </p:cNvPr>
          <p:cNvGrpSpPr/>
          <p:nvPr/>
        </p:nvGrpSpPr>
        <p:grpSpPr>
          <a:xfrm>
            <a:off x="3870633" y="1153828"/>
            <a:ext cx="360" cy="360"/>
            <a:chOff x="3870633" y="1153828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E9769B8-A7EE-40A4-9CC0-794B00552020}"/>
                    </a:ext>
                  </a:extLst>
                </p14:cNvPr>
                <p14:cNvContentPartPr/>
                <p14:nvPr/>
              </p14:nvContentPartPr>
              <p14:xfrm>
                <a:off x="3870633" y="1153828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E9769B8-A7EE-40A4-9CC0-794B0055202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861633" y="114518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63021FD-C4C3-42B4-83EB-2B566AF9503E}"/>
                    </a:ext>
                  </a:extLst>
                </p14:cNvPr>
                <p14:cNvContentPartPr/>
                <p14:nvPr/>
              </p14:nvContentPartPr>
              <p14:xfrm>
                <a:off x="3870633" y="1153828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63021FD-C4C3-42B4-83EB-2B566AF9503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861633" y="114518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A3B72C-C353-4E6E-84A9-9B503296DC0E}"/>
              </a:ext>
            </a:extLst>
          </p:cNvPr>
          <p:cNvGrpSpPr/>
          <p:nvPr/>
        </p:nvGrpSpPr>
        <p:grpSpPr>
          <a:xfrm>
            <a:off x="3470673" y="1056268"/>
            <a:ext cx="360" cy="360"/>
            <a:chOff x="3470673" y="1056268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1DD7DF8-61A5-4E6A-9CAC-C4505F928212}"/>
                    </a:ext>
                  </a:extLst>
                </p14:cNvPr>
                <p14:cNvContentPartPr/>
                <p14:nvPr/>
              </p14:nvContentPartPr>
              <p14:xfrm>
                <a:off x="3470673" y="1056268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1DD7DF8-61A5-4E6A-9CAC-C4505F92821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462033" y="104726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7359682-2CF1-4971-96F3-43293936F56D}"/>
                    </a:ext>
                  </a:extLst>
                </p14:cNvPr>
                <p14:cNvContentPartPr/>
                <p14:nvPr/>
              </p14:nvContentPartPr>
              <p14:xfrm>
                <a:off x="3470673" y="1056268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7359682-2CF1-4971-96F3-43293936F56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462033" y="104726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EE26CFA-8AE5-4688-87DC-BC58E48C42AC}"/>
                  </a:ext>
                </a:extLst>
              </p14:cNvPr>
              <p14:cNvContentPartPr/>
              <p14:nvPr/>
            </p14:nvContentPartPr>
            <p14:xfrm>
              <a:off x="3355473" y="860788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EE26CFA-8AE5-4688-87DC-BC58E48C42A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46473" y="8517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34C8069-0991-4D29-A8FE-3FE7A22299B1}"/>
                  </a:ext>
                </a:extLst>
              </p14:cNvPr>
              <p14:cNvContentPartPr/>
              <p14:nvPr/>
            </p14:nvContentPartPr>
            <p14:xfrm>
              <a:off x="4198953" y="1002988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34C8069-0991-4D29-A8FE-3FE7A22299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89953" y="9939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95379AC-298E-4CC3-8372-4835CFFA5CF6}"/>
                  </a:ext>
                </a:extLst>
              </p14:cNvPr>
              <p14:cNvContentPartPr/>
              <p14:nvPr/>
            </p14:nvContentPartPr>
            <p14:xfrm>
              <a:off x="3950193" y="2147788"/>
              <a:ext cx="9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95379AC-298E-4CC3-8372-4835CFFA5CF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41193" y="2139148"/>
                <a:ext cx="27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0246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84EA8-51D8-4FB6-91E2-D68239F99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025"/>
            <a:ext cx="10515600" cy="390525"/>
          </a:xfrm>
        </p:spPr>
        <p:txBody>
          <a:bodyPr>
            <a:normAutofit/>
          </a:bodyPr>
          <a:lstStyle/>
          <a:p>
            <a:pPr algn="ctr"/>
            <a:r>
              <a:rPr lang="en-US" sz="2000" b="1" u="sng" dirty="0">
                <a:highlight>
                  <a:srgbClr val="00FFFF"/>
                </a:highlight>
              </a:rPr>
              <a:t>Project Data Tab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C6EF077-02EE-4263-9225-977C66351E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962" y="515135"/>
            <a:ext cx="11767794" cy="6142840"/>
          </a:xfrm>
          <a:ln>
            <a:solidFill>
              <a:srgbClr val="FF0000"/>
            </a:solidFill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5B5EEB2-F8CF-44CE-8AD9-96BB61FF9CB3}"/>
              </a:ext>
            </a:extLst>
          </p:cNvPr>
          <p:cNvSpPr/>
          <p:nvPr/>
        </p:nvSpPr>
        <p:spPr>
          <a:xfrm>
            <a:off x="5071621" y="2243579"/>
            <a:ext cx="348791" cy="2262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FEA5038-0524-493A-B61E-9E71EE1F90F6}"/>
              </a:ext>
            </a:extLst>
          </p:cNvPr>
          <p:cNvSpPr/>
          <p:nvPr/>
        </p:nvSpPr>
        <p:spPr>
          <a:xfrm>
            <a:off x="6095999" y="2724346"/>
            <a:ext cx="1115506" cy="509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51BCDF3-6E29-4D71-8644-28CC7107245C}"/>
              </a:ext>
            </a:extLst>
          </p:cNvPr>
          <p:cNvSpPr/>
          <p:nvPr/>
        </p:nvSpPr>
        <p:spPr>
          <a:xfrm>
            <a:off x="348792" y="4194928"/>
            <a:ext cx="4798243" cy="6881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AD03F39-98DB-4A11-B112-DFE87A2D09A6}"/>
              </a:ext>
            </a:extLst>
          </p:cNvPr>
          <p:cNvSpPr/>
          <p:nvPr/>
        </p:nvSpPr>
        <p:spPr>
          <a:xfrm>
            <a:off x="659876" y="4883085"/>
            <a:ext cx="716437" cy="4996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3C804E-9557-4345-8415-2FD6C8F16AF3}"/>
              </a:ext>
            </a:extLst>
          </p:cNvPr>
          <p:cNvSpPr txBox="1"/>
          <p:nvPr/>
        </p:nvSpPr>
        <p:spPr>
          <a:xfrm>
            <a:off x="5759776" y="4539006"/>
            <a:ext cx="4421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Checked Boxes Transfer to Report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EE930D0-D2DF-4F06-ACEF-F858F5E940A9}"/>
              </a:ext>
            </a:extLst>
          </p:cNvPr>
          <p:cNvSpPr/>
          <p:nvPr/>
        </p:nvSpPr>
        <p:spPr>
          <a:xfrm rot="10800000">
            <a:off x="5575954" y="2263158"/>
            <a:ext cx="716437" cy="22624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8E03131-D182-475C-BEE6-A02B19112BB2}"/>
              </a:ext>
            </a:extLst>
          </p:cNvPr>
          <p:cNvSpPr/>
          <p:nvPr/>
        </p:nvSpPr>
        <p:spPr>
          <a:xfrm rot="10800000">
            <a:off x="4975684" y="4610549"/>
            <a:ext cx="716437" cy="22624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553C3E32-03E7-473D-AB1D-9DA93BEAC6B7}"/>
              </a:ext>
            </a:extLst>
          </p:cNvPr>
          <p:cNvSpPr/>
          <p:nvPr/>
        </p:nvSpPr>
        <p:spPr>
          <a:xfrm rot="10800000">
            <a:off x="1456441" y="5071091"/>
            <a:ext cx="716437" cy="22624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7DF1F2-FCFF-477C-A74D-B8906BD66C21}"/>
              </a:ext>
            </a:extLst>
          </p:cNvPr>
          <p:cNvSpPr txBox="1"/>
          <p:nvPr/>
        </p:nvSpPr>
        <p:spPr>
          <a:xfrm>
            <a:off x="2253006" y="4999547"/>
            <a:ext cx="332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Always Hit Refresh When Done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3ABAEBE-26C5-4C34-8D69-3466A18A71BB}"/>
              </a:ext>
            </a:extLst>
          </p:cNvPr>
          <p:cNvSpPr/>
          <p:nvPr/>
        </p:nvSpPr>
        <p:spPr>
          <a:xfrm rot="10800000">
            <a:off x="7330911" y="2913609"/>
            <a:ext cx="716437" cy="22624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6AB7FA-FA74-4DAF-9D4E-26828F1E4255}"/>
              </a:ext>
            </a:extLst>
          </p:cNvPr>
          <p:cNvSpPr txBox="1"/>
          <p:nvPr/>
        </p:nvSpPr>
        <p:spPr>
          <a:xfrm>
            <a:off x="8173038" y="2724346"/>
            <a:ext cx="3792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Must Check Box.  This means the report is being run for Alternate No. 1</a:t>
            </a:r>
          </a:p>
        </p:txBody>
      </p:sp>
    </p:spTree>
    <p:extLst>
      <p:ext uri="{BB962C8B-B14F-4D97-AF65-F5344CB8AC3E}">
        <p14:creationId xmlns:p14="http://schemas.microsoft.com/office/powerpoint/2010/main" val="12831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/>
      <p:bldP spid="16" grpId="0" animBg="1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7ef604a7-ebc4-47af-96e9-7f1ad444f50a" ContentTypeId="0x0101" PreviousValue="fals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ite_x0020_Page xmlns="f9a00ac0-b93b-4fcc-af92-ce612dfa0031">
      <Value>Estimates, Matl's &amp; Approved Products</Value>
    </Site_x0020_Page>
    <Partner xmlns="f9a00ac0-b93b-4fcc-af92-ce612dfa0031"/>
    <IconOverlay xmlns="http://schemas.microsoft.com/sharepoint/v4" xsi:nil="true"/>
    <URL xmlns="http://schemas.microsoft.com/sharepoint/v3">
      <Url xsi:nil="true"/>
      <Description xsi:nil="true"/>
    </URL>
    <Section xmlns="f9a00ac0-b93b-4fcc-af92-ce612dfa0031">
      <Value>Important Information</Value>
    </Section>
    <Order0 xmlns="f9a00ac0-b93b-4fcc-af92-ce612dfa003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/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99855DB94ABB429FBB69DAE712B5BF" ma:contentTypeVersion="15" ma:contentTypeDescription="Create a new document." ma:contentTypeScope="" ma:versionID="0d794130bc4fdcd291fd732ec2fa2362">
  <xsd:schema xmlns:xsd="http://www.w3.org/2001/XMLSchema" xmlns:xs="http://www.w3.org/2001/XMLSchema" xmlns:p="http://schemas.microsoft.com/office/2006/metadata/properties" xmlns:ns1="http://schemas.microsoft.com/sharepoint/v3" xmlns:ns2="f9a00ac0-b93b-4fcc-af92-ce612dfa0031" xmlns:ns3="http://schemas.microsoft.com/sharepoint/v4" xmlns:ns4="16f00c2e-ac5c-418b-9f13-a0771dbd417d" xmlns:ns5="a5b864cb-7915-4493-b702-ad0b49b4414f" targetNamespace="http://schemas.microsoft.com/office/2006/metadata/properties" ma:root="true" ma:fieldsID="0ecdf253d691d384f5169f90065e4a35" ns1:_="" ns2:_="" ns3:_="" ns4:_="" ns5:_="">
    <xsd:import namespace="http://schemas.microsoft.com/sharepoint/v3"/>
    <xsd:import namespace="f9a00ac0-b93b-4fcc-af92-ce612dfa0031"/>
    <xsd:import namespace="http://schemas.microsoft.com/sharepoint/v4"/>
    <xsd:import namespace="16f00c2e-ac5c-418b-9f13-a0771dbd417d"/>
    <xsd:import namespace="a5b864cb-7915-4493-b702-ad0b49b4414f"/>
    <xsd:element name="properties">
      <xsd:complexType>
        <xsd:sequence>
          <xsd:element name="documentManagement">
            <xsd:complexType>
              <xsd:all>
                <xsd:element ref="ns2:Site_x0020_Page" minOccurs="0"/>
                <xsd:element ref="ns2:Section" minOccurs="0"/>
                <xsd:element ref="ns2:Partner" minOccurs="0"/>
                <xsd:element ref="ns2:Order0" minOccurs="0"/>
                <xsd:element ref="ns3:IconOverlay" minOccurs="0"/>
                <xsd:element ref="ns4:_dlc_DocId" minOccurs="0"/>
                <xsd:element ref="ns4:_dlc_DocIdUrl" minOccurs="0"/>
                <xsd:element ref="ns4:_dlc_DocIdPersistId" minOccurs="0"/>
                <xsd:element ref="ns1:URL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6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a00ac0-b93b-4fcc-af92-ce612dfa0031" elementFormDefault="qualified">
    <xsd:import namespace="http://schemas.microsoft.com/office/2006/documentManagement/types"/>
    <xsd:import namespace="http://schemas.microsoft.com/office/infopath/2007/PartnerControls"/>
    <xsd:element name="Site_x0020_Page" ma:index="2" nillable="true" ma:displayName="Site Page" ma:internalName="Site_x0020_Pag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ADD Resources"/>
                    <xsd:enumeration value="Design Standards"/>
                    <xsd:enumeration value="Easements and Right of Way"/>
                    <xsd:enumeration value="Encroachment Agreements"/>
                    <xsd:enumeration value="Estimates, Matl's &amp; Approved Products"/>
                    <xsd:enumeration value="Online Submissions Help"/>
                    <xsd:enumeration value="PEF/PSF"/>
                    <xsd:enumeration value="Permitting"/>
                    <xsd:enumeration value="Policy, Process &amp; Procedure"/>
                    <xsd:enumeration value="Specifications, Drawings, Provisions"/>
                    <xsd:enumeration value="Top Page"/>
                    <xsd:enumeration value="Utilities by Others Plans Development"/>
                    <xsd:enumeration value="Utilities Construction Plans Development"/>
                    <xsd:enumeration value="Utilities Manuals"/>
                    <xsd:enumeration value="Utility Agreements"/>
                    <xsd:enumeration value="Utility Contractors"/>
                    <xsd:enumeration value="Utility Owners"/>
                  </xsd:restriction>
                </xsd:simpleType>
              </xsd:element>
            </xsd:sequence>
          </xsd:extension>
        </xsd:complexContent>
      </xsd:complexType>
    </xsd:element>
    <xsd:element name="Section" ma:index="3" nillable="true" ma:displayName="Section" ma:description="Select a section on the site." ma:internalName="Sect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usiness Partners"/>
                    <xsd:enumeration value="Contacts"/>
                    <xsd:enumeration value="Coordination"/>
                    <xsd:enumeration value="Design Standards"/>
                    <xsd:enumeration value="Encroachment"/>
                    <xsd:enumeration value="Engineering"/>
                    <xsd:enumeration value="Helpful Information"/>
                    <xsd:enumeration value="Important Information"/>
                    <xsd:enumeration value="Policy"/>
                    <xsd:enumeration value="Resources"/>
                    <xsd:enumeration value="Utilities Manuals"/>
                  </xsd:restriction>
                </xsd:simpleType>
              </xsd:element>
            </xsd:sequence>
          </xsd:extension>
        </xsd:complexContent>
      </xsd:complexType>
    </xsd:element>
    <xsd:element name="Partner" ma:index="4" nillable="true" ma:displayName="Partner" ma:description="Select a business partner from list, if applicable." ma:internalName="Partne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Utility Owners"/>
                    <xsd:enumeration value="Utility Contractors"/>
                    <xsd:enumeration value="PEF/PSF"/>
                  </xsd:restriction>
                </xsd:simpleType>
              </xsd:element>
            </xsd:sequence>
          </xsd:extension>
        </xsd:complexContent>
      </xsd:complexType>
    </xsd:element>
    <xsd:element name="Order0" ma:index="5" nillable="true" ma:displayName="Order" ma:decimals="0" ma:description="Set number value to determine item order." ma:internalName="Order0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2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864cb-7915-4493-b702-ad0b49b4414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0BA1A0-F53B-4CB5-B4D2-47B166B2FB38}"/>
</file>

<file path=customXml/itemProps2.xml><?xml version="1.0" encoding="utf-8"?>
<ds:datastoreItem xmlns:ds="http://schemas.openxmlformats.org/officeDocument/2006/customXml" ds:itemID="{AEE0FDC0-A48A-4884-948C-2197C6115D85}"/>
</file>

<file path=customXml/itemProps3.xml><?xml version="1.0" encoding="utf-8"?>
<ds:datastoreItem xmlns:ds="http://schemas.openxmlformats.org/officeDocument/2006/customXml" ds:itemID="{B013FBD3-5F55-4FD7-80BA-6741F90DEEA0}"/>
</file>

<file path=customXml/itemProps4.xml><?xml version="1.0" encoding="utf-8"?>
<ds:datastoreItem xmlns:ds="http://schemas.openxmlformats.org/officeDocument/2006/customXml" ds:itemID="{F22850A2-3F7B-48B0-9807-67B90203FAAD}"/>
</file>

<file path=customXml/itemProps5.xml><?xml version="1.0" encoding="utf-8"?>
<ds:datastoreItem xmlns:ds="http://schemas.openxmlformats.org/officeDocument/2006/customXml" ds:itemID="{EE378058-C163-4C21-B626-5E3AE24FA10A}"/>
</file>

<file path=docProps/app.xml><?xml version="1.0" encoding="utf-8"?>
<Properties xmlns="http://schemas.openxmlformats.org/officeDocument/2006/extended-properties" xmlns:vt="http://schemas.openxmlformats.org/officeDocument/2006/docPropsVTypes">
  <TotalTime>2446</TotalTime>
  <Words>1036</Words>
  <Application>Microsoft Office PowerPoint</Application>
  <PresentationFormat>Widescreen</PresentationFormat>
  <Paragraphs>141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Theme</vt:lpstr>
      <vt:lpstr>Utilities Unit Cookbook Cost Estimating Refresher</vt:lpstr>
      <vt:lpstr>FOCUS OF THIS OVERALL EXCERCISE</vt:lpstr>
      <vt:lpstr>Power Point Slide Direction </vt:lpstr>
      <vt:lpstr>Cost Definitions</vt:lpstr>
      <vt:lpstr>Utility Cost Estimate Request Form</vt:lpstr>
      <vt:lpstr>TAB LIST</vt:lpstr>
      <vt:lpstr>Project Data Tab</vt:lpstr>
      <vt:lpstr>Project Data Tab </vt:lpstr>
      <vt:lpstr>Project Data Tab</vt:lpstr>
      <vt:lpstr>Utility Description Tab</vt:lpstr>
      <vt:lpstr>Power Tab</vt:lpstr>
      <vt:lpstr>Power Tab </vt:lpstr>
      <vt:lpstr>Power Tab </vt:lpstr>
      <vt:lpstr>Power Tab </vt:lpstr>
      <vt:lpstr>Telephone Tab</vt:lpstr>
      <vt:lpstr>Telephone Tab</vt:lpstr>
      <vt:lpstr>Telephone Tab </vt:lpstr>
      <vt:lpstr>Telephone Tab </vt:lpstr>
      <vt:lpstr>Gas Tab</vt:lpstr>
      <vt:lpstr>Water Tab</vt:lpstr>
      <vt:lpstr>Water Tab</vt:lpstr>
      <vt:lpstr>Water Tab </vt:lpstr>
      <vt:lpstr>Sewer Tab</vt:lpstr>
      <vt:lpstr>Sewer Tab</vt:lpstr>
      <vt:lpstr>Sewer Tab</vt:lpstr>
      <vt:lpstr>Project Totals Tab</vt:lpstr>
      <vt:lpstr>Work Outside the Cookbook to Calculate a 25% Contingency Factor </vt:lpstr>
      <vt:lpstr>Miscellaneous Tab</vt:lpstr>
      <vt:lpstr>Project Data Tab</vt:lpstr>
      <vt:lpstr>Miscellaneous Tab</vt:lpstr>
      <vt:lpstr>Project Totals Tab</vt:lpstr>
      <vt:lpstr>Reports Tab</vt:lpstr>
      <vt:lpstr>Utility Estimate Worksheet: The Deliverable</vt:lpstr>
      <vt:lpstr>Utility Estimate Worksheet: The Deliverable</vt:lpstr>
      <vt:lpstr>Utility Estimate Worksheet: The Deliverable</vt:lpstr>
      <vt:lpstr>Utility Estimate Worksheet: The Deliverable</vt:lpstr>
      <vt:lpstr>Utility Estimate Worksheet: The Deliverable</vt:lpstr>
      <vt:lpstr>Utility Estimate Worksheet: The Deliverable</vt:lpstr>
      <vt:lpstr>Reports Tab</vt:lpstr>
      <vt:lpstr>Pole Description Tab</vt:lpstr>
      <vt:lpstr>Pole Data Tab </vt:lpstr>
      <vt:lpstr>Helpful Hints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Utilities Unit Cookbook Cost Estimating Refresher</dc:title>
  <dc:creator>Tucker Martin</dc:creator>
  <cp:lastModifiedBy>Martin, Tucker R</cp:lastModifiedBy>
  <cp:revision>5</cp:revision>
  <dcterms:created xsi:type="dcterms:W3CDTF">2021-05-04T14:32:32Z</dcterms:created>
  <dcterms:modified xsi:type="dcterms:W3CDTF">2021-05-07T19:11:46Z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0x010100E699855DB94ABB429FBB69DAE712B5BF</vt:lpwstr>
  </property>
  <property fmtid="{D5CDD505-2E9C-101B-9397-08002B2CF9AE}" pid="3" name="Order">
    <vt:r8>18600</vt:r8>
  </property>
</Properties>
</file>